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330" r:id="rId4"/>
    <p:sldId id="323" r:id="rId5"/>
    <p:sldId id="329" r:id="rId6"/>
    <p:sldId id="309" r:id="rId7"/>
    <p:sldId id="332" r:id="rId8"/>
    <p:sldId id="333" r:id="rId9"/>
    <p:sldId id="282" r:id="rId1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A"/>
    <a:srgbClr val="F2F2F2"/>
    <a:srgbClr val="EBDBCE"/>
    <a:srgbClr val="000000"/>
    <a:srgbClr val="95C8C7"/>
    <a:srgbClr val="FEFEF9"/>
    <a:srgbClr val="FEFEFA"/>
    <a:srgbClr val="EBDFCA"/>
    <a:srgbClr val="EBE1CA"/>
    <a:srgbClr val="EF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1"/>
    <p:restoredTop sz="85940"/>
  </p:normalViewPr>
  <p:slideViewPr>
    <p:cSldViewPr snapToGrid="0">
      <p:cViewPr varScale="1">
        <p:scale>
          <a:sx n="96" d="100"/>
          <a:sy n="96" d="100"/>
        </p:scale>
        <p:origin x="1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20:20:50.011"/>
    </inkml:context>
    <inkml:brush xml:id="br0">
      <inkml:brushProperty name="width" value="0.07938" units="cm"/>
      <inkml:brushProperty name="height" value="0.07938" units="cm"/>
      <inkml:brushProperty name="color" value="#95C8C7"/>
    </inkml:brush>
  </inkml:definitions>
  <inkml:trace contextRef="#ctx0" brushRef="#br0">1 4405 24575,'20'-1'0,"10"-5"0,23-8 0,18-10 0,17-8 0,-35 13 0,1-1 0,52-18 0,-6 4 0,-10 4 0,-20 6 0,-5 5 0,-4 2 0,-4 3 0,-2 1 0,1-3 0,-1-1 0,0 1 0,0 0 0,1 3 0,-1-1 0,0 0 0,-1 1 0,-2 0 0,2 2 0,3 0 0,4 1 0,6-1 0,3-1 0,2-1 0,-2-2 0,-3 2 0,-4-1 0,4-1 0,0-2 0,4 1 0,2-1 0,2 1 0,3-1 0,-1 0 0,1 2 0,-3 1 0,-1 1 0,-3-1 0,-1 0 0,2 0 0,1 0 0,4-1 0,4 0 0,5 0 0,7-2 0,7-2 0,3-4 0,1 0 0,-2 0 0,-2 0 0,2 0 0,-1 0 0,-3 0 0,-2-1 0,-4 2 0,1-1 0,-4-1 0,-3 2 0,-5-1 0,-2 2 0,6-1 0,5-3 0,7-4 0,3-1 0,-4 0 0,0 1 0,-4 0 0,-2 2 0,-2 2 0,1 3 0,0 0 0,7-3 0,1-3 0,-3 0 0,-4 1 0,-6 1 0,-2-1 0,0-1 0,-2 0 0,3 1 0,3 1 0,0-2 0,-1-2 0,-4-1 0,-5-1 0,-2-1 0,1-1 0,3-2 0,8 1 0,6 2 0,10 1 0,5 4 0,1 0 0,0 3 0,-6 2 0,-4 2 0,-5-1 0,-8-2 0,0-1 0,-3-1 0,-1 0 0,-3 2 0,-11 0 0,-11 4 0,-15 6 0,-10 5 0,5 4 0,16-3 0,38-6 0,19-8 0,3-4 0,-10 2 0,-25 3 0,-3 0 0,-2-2 0,1-1 0,1-2 0,0 2 0,-2 0 0,-3-1 0,1 1 0,-3 1 0,1 3 0,-2 1 0,-5 3 0,0 0 0,-4 2 0,-2 1 0,-1-1 0,-1 3 0,1-1 0,1 2 0,0 0 0,-1 1 0,-3-2 0,0 0 0,0 0 0,3 0 0,4 4 0,4 0 0,4 0 0,3 0 0,2-1 0,-1 0 0,-2-3 0,0 1 0,2-3 0,3-1 0,4 0 0,1-3 0,4 2 0,0-4 0,1-1 0,-2-2 0,-4-1 0,-5-1 0,-5 0 0,-4 1 0,-3-1 0,3-1 0,-3 1 0,1 1 0,-1 1 0,1 2 0,0-1 0,-1 1 0,-1 2 0,0 0 0,-2 0 0,-3 0 0,0 0 0,0 2 0,2 1 0,1 0 0,2-2 0,2 1 0,-1 0 0,0-1 0,0-2 0,-1-4 0,1 1 0,-1 2 0,-4 2 0,-4 3 0,-7-2 0,-4-2 0,2-4 0,2-1 0,4 1 0,0 0 0,3 3 0,2 0 0,2 2 0,0 0 0,1 0 0,-4 1 0,-5 1 0,-1 1 0,-4 0 0,5-2 0,2-3 0,2 2 0,5 0 0,-4 5 0,-3 0 0,-5 0 0,-7 2 0,-7 1 0,-2 2 0,-5-1 0,0 1 0,2-2 0,-1 0 0,0 0 0,0-2 0,-1 1 0,-2-1 0,-1 0 0,0 0 0,0-1 0,3-1 0,0-1 0,0 1 0,-1 2 0,-2 1 0,-1 2 0,-1 0 0,-1 2 0,1 0 0,-4 1 0,-9 1 0,-18 1 0,-21 1 0,-16 4 0,-19 2 0,-1 1 0,4 0 0,9-2 0,17 0 0,8-2 0,9 0 0,3 0 0,2 0 0,-1 0 0,-2 0 0,3 0 0,1 0 0,3 0 0,1 0 0,-3 0 0,-1 0 0,0 0 0,-3 0 0,5 0 0,7 0 0,10 0 0,10 0 0,7 0 0,3 0 0,0 0 0,-1 0 0,-3 0 0,-1 0 0,2 0 0,1 0 0,0 0 0,0 0 0,-2 0 0,0 0 0,-1 0 0,1 0 0,-1 0 0,-2 0 0,0 0 0,-2-1 0,0-1 0,-1 0 0,1 0 0,0 2 0,-2 0 0,0 0 0,1 0 0,1 0 0,0 0 0,0 0 0,-1 0 0,-1 0 0,2-1 0,2-1 0,0-1 0,3-1 0,-2 0 0,0 1 0,-2 1 0,0-2 0,0 1 0,-1 1 0,-2 1 0,0 1 0,-4-1 0,1-1 0,-1-1 0,1 3 0,-2 3 0,-2 2 0,-3 2 0,-1 1 0,0 3 0,0 3 0,0 0 0,0 1 0,-1-3 0,-2 1 0,-2-1 0,-2-1 0,0 2 0,0-3 0,1 0 0,1-1 0,-2-1 0,1 2 0,-1-4 0,2 0 0,1-1 0,0 0 0,0 2 0,0 1 0,0 0 0,-1 1 0,0 0 0,1-1 0,-2 1 0,2-1 0,-2 1 0,2-1 0,-1 0 0,-1 1 0,0 0 0,-1 2 0,2 1 0,-1-1 0,-1 0 0,1-2 0,0 1 0,2-1 0,-1 1 0,0 0 0,1 1 0,-1-1 0,1 2 0,-1-1 0,1 1 0,0-1 0,2-5 0,1-1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20:20:54.377"/>
    </inkml:context>
    <inkml:brush xml:id="br0">
      <inkml:brushProperty name="width" value="0.07938" units="cm"/>
      <inkml:brushProperty name="height" value="0.07938" units="cm"/>
      <inkml:brushProperty name="color" value="#95C8C7"/>
    </inkml:brush>
  </inkml:definitions>
  <inkml:trace contextRef="#ctx0" brushRef="#br0">217 1 24575,'0'7'0,"-2"4"0,-3 5 0,-3 4 0,-5 5 0,-1-1 0,0-2 0,3-3 0,3-4 0,0 0 0,0 1 0,-1 1 0,-1 1 0,0 1 0,0 1 0,0 2 0,1 0 0,1-3 0,0 0 0,-1-2 0,1 0 0,0-2 0,0-1 0,2-1 0,0-3 0,2-1 0,2-3 0,2 0 0,3-1 0,5-2 0,6-2 0,7-1 0,4 0 0,0 0 0,2 0 0,-2 0 0,1 0 0,-1 0 0,-3 0 0,0 0 0,3 0 0,1 0 0,1 0 0,-1 0 0,0 0 0,0 0 0,-4 0 0,1 0 0,-4 0 0,-1 0 0,-2 0 0,-3 1 0,-2 2 0,1 0 0,-1 1 0,1-1 0,-4 0 0,0 0 0,-5-1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5:45:29.571"/>
    </inkml:context>
    <inkml:brush xml:id="br0">
      <inkml:brushProperty name="width" value="0.03528" units="cm"/>
      <inkml:brushProperty name="height" value="0.03528" units="cm"/>
    </inkml:brush>
  </inkml:definitions>
  <inkml:trace contextRef="#ctx0" brushRef="#br0">831 1 24575,'-17'8'0,"-7"8"0,-10 7 0,-4 4 0,4-3 0,5 0 0,5-2 0,3-2 0,3-1 0,-3-1 0,-3 1 0,-2 0 0,-4 0 0,1 0 0,0 0 0,0 1 0,0-1 0,1 0 0,2 0 0,2 0 0,3 2 0,0 0 0,2 1 0,1-2 0,1-1 0,1-1 0,0 0 0,0 0 0,-2 0 0,1-1 0,1-1 0,0-1 0,0 2 0,-2 0 0,0 1 0,2-7 0,6-8 0,4-8 0,5-7 0,1 1 0,0-1 0,2-4 0,4-1 0,4-5 0,2 1 0,-1 3 0,-1-1 0,0 3 0,-2 1 0,-2 2 0,-3 2 0,-3-1 0,0 2 0,0-2 0,0 0 0,2 0 0,1 5 0,-1 7 0,0 7 0,-2 5 0,0 1 0,-2 4 0,-2 1 0,-3 0 0,-2 1 0,2 0 0,0-1 0,2 0 0,1 1 0,-2-3 0,2-1 0,-2-4 0,4-5 0,2-3 0,4-3 0,6 0 0,4 0 0,3 0 0,2 0 0,-3 0 0,-1 0 0,-2 0 0,-1 0 0,1 0 0,-1 0 0,0 0 0,2 0 0,3 0 0,1 0 0,1 0 0,-3 0 0,-5 0 0,-1 0 0,1 0 0,1 0 0,-1 0 0,1 0 0,-1 0 0,-4 0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5:56:04.116"/>
    </inkml:context>
    <inkml:brush xml:id="br0">
      <inkml:brushProperty name="width" value="0.05292" units="cm"/>
      <inkml:brushProperty name="height" value="0.05292" units="cm"/>
      <inkml:brushProperty name="color" value="#F3A447"/>
    </inkml:brush>
  </inkml:definitions>
  <inkml:trace contextRef="#ctx0" brushRef="#br0">1 729 24575,'26'-3'0,"8"-5"0,14-6 0,3-3 0,0-1 0,11-3 0,3-1 0,-2 1 0,-3 2 0,-9 5 0,-3 2 0,2-1 0,0 0 0,4 0 0,2-1 0,0 2 0,0-2 0,-6-2 0,-3-1 0,-3 2 0,-6 0 0,0 0 0,-3 0 0,1-2 0,1 0 0,1-1 0,3-1 0,2 2 0,1-1 0,-1-1 0,-3 1 0,-6 3 0,-3 3 0,-3 2 0,0-2 0,1 0 0,0 0 0,-2 0 0,-1 2 0,-2-1 0,-3-2 0,0 1 0,-3 1 0,-2 0 0,-2 1 0,-3 2 0,-1 0 0,-1 0 0,0-1 0,2-3 0,1 1 0,0 2 0,-2 1 0,-5 3 0,-2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5:56:07.299"/>
    </inkml:context>
    <inkml:brush xml:id="br0">
      <inkml:brushProperty name="width" value="0.05292" units="cm"/>
      <inkml:brushProperty name="height" value="0.05292" units="cm"/>
      <inkml:brushProperty name="color" value="#F3A447"/>
    </inkml:brush>
  </inkml:definitions>
  <inkml:trace contextRef="#ctx0" brushRef="#br0">0 0 24575,'35'6'0,"10"11"0,16 10 0,5 11 0,-4 1 0,5 3 0,-1-1 0,-6-6 0,-6-1 0,-14-6 0,-2 0 0,1 0 0,3 0 0,2-3 0,-2-2 0,-2 0 0,-3-4 0,0 1 0,1 0 0,0 0 0,1 0 0,2 1 0,0-3 0,-1-1 0,1 1 0,-1-3 0,4 3 0,0-3 0,1-1 0,2-2 0,-4-2 0,-4-3 0,-7-2 0,-7 0 0,-6-3 0,-5 0 0,-6-1 0,-4-1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05:41.445"/>
    </inkml:context>
    <inkml:brush xml:id="br0">
      <inkml:brushProperty name="width" value="0.07938" units="cm"/>
      <inkml:brushProperty name="height" value="0.07938" units="cm"/>
      <inkml:brushProperty name="color" value="#9C85C0"/>
    </inkml:brush>
  </inkml:definitions>
  <inkml:trace contextRef="#ctx0" brushRef="#br0">2472 0 24575,'-11'14'0,"-9"7"0,-14 16 0,-12 11 0,14-15 0,-1 1 0,0 3 0,0-1 0,-26 33 0,10-2 0,15-12 0,2 2 0,0 1 0,2-1 0,2-3 0,0 0 0,-1 3 0,-2 3 0,-7 6 0,-4 8 0,-3 0 0,0-3 0,4-8 0,3-4 0,0 5 0,-2 5 0,-4 6 0,19-36 0,-1 0 0,-1 1 0,-1-1 0,-2 0 0,0 0 0,0-1 0,0 0 0,-1 0 0,1 0 0,0 2 0,-1 1 0,1 3 0,-1 1 0,-1 3 0,-1 0 0,-1 3 0,-2-1 0,0-1 0,-2 0 0,-1-3 0,0-1 0,0-3 0,0-1 0,3-4 0,1-2 0,-31 27 0,12-5 0,6-7 0,4-2 0,2 1 0,0 1 0,3 0 0,2-1 0,2 1 0,4 1 0,-1 3 0,1 0 0,0-2 0,0-3 0,4-7 0,2-9 0,6-9 0,7-7 0,2-5 0,7-5 0,0-5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9T06:05:44.428"/>
    </inkml:context>
    <inkml:brush xml:id="br0">
      <inkml:brushProperty name="width" value="0.07938" units="cm"/>
      <inkml:brushProperty name="height" value="0.07938" units="cm"/>
      <inkml:brushProperty name="color" value="#9C85C0"/>
    </inkml:brush>
  </inkml:definitions>
  <inkml:trace contextRef="#ctx0" brushRef="#br0">0 0 24575,'9'18'0,"16"18"0,17 23 0,-15-22 0,1 2 0,3 3 0,1 1 0,-3 0 0,-2 0 0,0-1 0,-1 1 0,-3 0 0,-1-1 0,18 38 0,-7-3 0,-5-3 0,-3-4 0,-3-3 0,2-6 0,0-7 0,-1-7 0,-1-4 0,1 0 0,3 1 0,3 0 0,5 3 0,0 3 0,3 3 0,0 2 0,0 0 0,1-4 0,-2-1 0,1-1 0,-1 1 0,3 1 0,1 2 0,-1 0 0,-1 0 0,-2 0 0,-1-2 0,0-2 0,2-2 0,0 0 0,1-2 0,0-1 0,0-3 0,0 0 0,-1-3 0,3-1 0,0 1 0,3 1 0,-1-1 0,-1 0 0,-2-3 0,-5-2 0,-1-2 0,-4-1 0,-3-2 0,1-1 0,1 0 0,-1-1 0,-1 1 0,0 0 0,-1 2 0,1 0 0,-2 0 0,-2-2 0,-2-4 0,-4-2 0,-3-4 0,-2-1 0,-1 0 0,1-1 0,1 0 0,-1-1 0,-1-3 0,-4-5 0,-4-2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20:20:50.011"/>
    </inkml:context>
    <inkml:brush xml:id="br0">
      <inkml:brushProperty name="width" value="0.07938" units="cm"/>
      <inkml:brushProperty name="height" value="0.07938" units="cm"/>
      <inkml:brushProperty name="color" value="#95C8C7"/>
    </inkml:brush>
  </inkml:definitions>
  <inkml:trace contextRef="#ctx0" brushRef="#br0">1 4405 24575,'20'-1'0,"10"-5"0,23-8 0,18-10 0,17-8 0,-35 13 0,1-1 0,52-18 0,-6 4 0,-10 4 0,-20 6 0,-5 5 0,-4 2 0,-4 3 0,-2 1 0,1-3 0,-1-1 0,0 1 0,0 0 0,1 3 0,-1-1 0,0 0 0,-1 1 0,-2 0 0,2 2 0,3 0 0,4 1 0,6-1 0,3-1 0,2-1 0,-2-2 0,-3 2 0,-4-1 0,4-1 0,0-2 0,4 1 0,2-1 0,2 1 0,3-1 0,-1 0 0,1 2 0,-3 1 0,-1 1 0,-3-1 0,-1 0 0,2 0 0,1 0 0,4-1 0,4 0 0,5 0 0,7-2 0,7-2 0,3-4 0,1 0 0,-2 0 0,-2 0 0,2 0 0,-1 0 0,-3 0 0,-2-1 0,-4 2 0,1-1 0,-4-1 0,-3 2 0,-5-1 0,-2 2 0,6-1 0,5-3 0,7-4 0,3-1 0,-4 0 0,0 1 0,-4 0 0,-2 2 0,-2 2 0,1 3 0,0 0 0,7-3 0,1-3 0,-3 0 0,-4 1 0,-6 1 0,-2-1 0,0-1 0,-2 0 0,3 1 0,3 1 0,0-2 0,-1-2 0,-4-1 0,-5-1 0,-2-1 0,1-1 0,3-2 0,8 1 0,6 2 0,10 1 0,5 4 0,1 0 0,0 3 0,-6 2 0,-4 2 0,-5-1 0,-8-2 0,0-1 0,-3-1 0,-1 0 0,-3 2 0,-11 0 0,-11 4 0,-15 6 0,-10 5 0,5 4 0,16-3 0,38-6 0,19-8 0,3-4 0,-10 2 0,-25 3 0,-3 0 0,-2-2 0,1-1 0,1-2 0,0 2 0,-2 0 0,-3-1 0,1 1 0,-3 1 0,1 3 0,-2 1 0,-5 3 0,0 0 0,-4 2 0,-2 1 0,-1-1 0,-1 3 0,1-1 0,1 2 0,0 0 0,-1 1 0,-3-2 0,0 0 0,0 0 0,3 0 0,4 4 0,4 0 0,4 0 0,3 0 0,2-1 0,-1 0 0,-2-3 0,0 1 0,2-3 0,3-1 0,4 0 0,1-3 0,4 2 0,0-4 0,1-1 0,-2-2 0,-4-1 0,-5-1 0,-5 0 0,-4 1 0,-3-1 0,3-1 0,-3 1 0,1 1 0,-1 1 0,1 2 0,0-1 0,-1 1 0,-1 2 0,0 0 0,-2 0 0,-3 0 0,0 0 0,0 2 0,2 1 0,1 0 0,2-2 0,2 1 0,-1 0 0,0-1 0,0-2 0,-1-4 0,1 1 0,-1 2 0,-4 2 0,-4 3 0,-7-2 0,-4-2 0,2-4 0,2-1 0,4 1 0,0 0 0,3 3 0,2 0 0,2 2 0,0 0 0,1 0 0,-4 1 0,-5 1 0,-1 1 0,-4 0 0,5-2 0,2-3 0,2 2 0,5 0 0,-4 5 0,-3 0 0,-5 0 0,-7 2 0,-7 1 0,-2 2 0,-5-1 0,0 1 0,2-2 0,-1 0 0,0 0 0,0-2 0,-1 1 0,-2-1 0,-1 0 0,0 0 0,0-1 0,3-1 0,0-1 0,0 1 0,-1 2 0,-2 1 0,-1 2 0,-1 0 0,-1 2 0,1 0 0,-4 1 0,-9 1 0,-18 1 0,-21 1 0,-16 4 0,-19 2 0,-1 1 0,4 0 0,9-2 0,17 0 0,8-2 0,9 0 0,3 0 0,2 0 0,-1 0 0,-2 0 0,3 0 0,1 0 0,3 0 0,1 0 0,-3 0 0,-1 0 0,0 0 0,-3 0 0,5 0 0,7 0 0,10 0 0,10 0 0,7 0 0,3 0 0,0 0 0,-1 0 0,-3 0 0,-1 0 0,2 0 0,1 0 0,0 0 0,0 0 0,-2 0 0,0 0 0,-1 0 0,1 0 0,-1 0 0,-2 0 0,0 0 0,-2-1 0,0-1 0,-1 0 0,1 0 0,0 2 0,-2 0 0,0 0 0,1 0 0,1 0 0,0 0 0,0 0 0,-1 0 0,-1 0 0,2-1 0,2-1 0,0-1 0,3-1 0,-2 0 0,0 1 0,-2 1 0,0-2 0,0 1 0,-1 1 0,-2 1 0,0 1 0,-4-1 0,1-1 0,-1-1 0,1 3 0,-2 3 0,-2 2 0,-3 2 0,-1 1 0,0 3 0,0 3 0,0 0 0,0 1 0,-1-3 0,-2 1 0,-2-1 0,-2-1 0,0 2 0,0-3 0,1 0 0,1-1 0,-2-1 0,1 2 0,-1-4 0,2 0 0,1-1 0,0 0 0,0 2 0,0 1 0,0 0 0,-1 1 0,0 0 0,1-1 0,-2 1 0,2-1 0,-2 1 0,2-1 0,-1 0 0,-1 1 0,0 0 0,-1 2 0,2 1 0,-1-1 0,-1 0 0,1-2 0,0 1 0,2-1 0,-1 1 0,0 0 0,1 1 0,-1-1 0,1 2 0,-1-1 0,1 1 0,0-1 0,2-5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20:20:54.377"/>
    </inkml:context>
    <inkml:brush xml:id="br0">
      <inkml:brushProperty name="width" value="0.07938" units="cm"/>
      <inkml:brushProperty name="height" value="0.07938" units="cm"/>
      <inkml:brushProperty name="color" value="#95C8C7"/>
    </inkml:brush>
  </inkml:definitions>
  <inkml:trace contextRef="#ctx0" brushRef="#br0">217 1 24575,'0'7'0,"-2"4"0,-3 5 0,-3 4 0,-5 5 0,-1-1 0,0-2 0,3-3 0,3-4 0,0 0 0,0 1 0,-1 1 0,-1 1 0,0 1 0,0 1 0,0 2 0,1 0 0,1-3 0,0 0 0,-1-2 0,1 0 0,0-2 0,0-1 0,2-1 0,0-3 0,2-1 0,2-3 0,2 0 0,3-1 0,5-2 0,6-2 0,7-1 0,4 0 0,0 0 0,2 0 0,-2 0 0,1 0 0,-1 0 0,-3 0 0,0 0 0,3 0 0,1 0 0,1 0 0,-1 0 0,0 0 0,0 0 0,-4 0 0,1 0 0,-4 0 0,-1 0 0,-2 0 0,-3 1 0,-2 2 0,1 0 0,-1 1 0,1-1 0,-4 0 0,0 0 0,-5-1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8C615-82C8-DC42-B100-DB81B32292ED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CC21A-49D9-C74D-8455-0602ECADC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2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C21A-49D9-C74D-8455-0602ECADCC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4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D852-C301-0544-902F-F8F29AD832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12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CC21A-49D9-C74D-8455-0602ECADCC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7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D852-C301-0544-902F-F8F29AD832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90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D852-C301-0544-902F-F8F29AD832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0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D60C-8A55-88B0-5F07-889F24516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F0C0E-61F5-B689-2933-4EC527D63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5D847-5D2E-7BD1-5F9C-9E332991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86155-E6EC-BCDA-8EA6-669C0F66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0FBB-B923-E0DF-579D-0191275D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559D-E651-4A33-2EE5-00B1AF6F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ED0C5-D25C-73B2-CF05-8CECC0AD5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458A4-2B31-37BF-00E2-B8633485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612EF-2142-918D-3AF8-75A16A4E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975F-B097-CF19-A893-94A9CF9E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5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5A8AD5-7FC9-20B4-695A-7D6FA0B2E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AE80E-4272-2771-149A-C37FF06B8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F99C-9C83-FD23-2986-4ED8D2E1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F048-F664-4C96-9322-7E50611B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F14F-5BED-03F0-8DCF-FDA0E2B6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35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7809-44EE-F0AE-2887-643EC2B8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F109A-7F78-A30E-9E4D-D959316CC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A0781-5656-DCFB-F7B4-173B4CA5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C11B1-8928-F010-AA94-16B6DF0F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022A2-39B2-6960-7651-0FF68FCC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6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F749-89A9-52E7-2AC9-5C0E9765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B8D42-B03A-ECFF-BD10-8A3BBCBFF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1FA3-B76D-9253-8D7E-BFF432526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50BEB-BD7A-3F3E-8DB8-358C2A5C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46A28-E64B-8529-2C62-DAF521A3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3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B0E5-197F-DF75-1E5B-79E8CED6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AD29-E2B6-8672-B18D-B05508355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58ADA-FF88-655A-AA0C-A58DACD25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B3CC8-267D-673D-B23C-F18CC611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2219-55EF-B38A-2C98-65785DC2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9D12-8756-AFF7-0D70-E98AB8EB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3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50A0-0FD8-E78C-23AD-6EBE674F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B5835-DDE5-3294-2461-77CDA7665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6A33D-4922-AF8A-3CCA-A8D87B490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DFE51-7291-B085-A834-8E049FAFC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467B1A-E060-70AF-E744-FBB8CDE2F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AEE32-85A6-266E-5E6C-3349304C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EF83A-D16D-D7DE-D1B8-375328BB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406ED-9919-DDBF-86BB-68D2A447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F8DF-195B-ECF4-4841-34120D06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A921A-1906-10AA-51B1-73E4C8C42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541CF-CC94-EE53-A0A1-C029F1B1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7553-6A3A-543A-2EAE-196C6C7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9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CDD83-11CC-0218-B420-E8347964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5DD47-9AE8-8E11-B8DF-B9898032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426D5-20F8-7B09-B660-962B11A2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5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1416-E1D3-E1CC-C8C0-742A6B71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BD19A-3973-C628-378A-AB997116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34A34D-5610-B121-714E-DE6261613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A01DC-8AE8-4604-DA3B-D9198581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87163-25FE-A00E-E77F-9256A129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1EDA2-110D-9B47-E311-45C59B2E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6285-F8C7-7CB8-5D85-21256B7C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4AACC-1422-6BB4-142A-CD66B8633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6DF86-DD16-DCFF-1519-EA185F1E2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890E1-B620-3809-B4BE-4AAF3897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26497-6C5A-2A06-62FA-0436B519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75027-6D59-82AE-3649-57E6B721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8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2ACA5-4A46-20F6-02AF-828AFA61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14239-926F-9250-7CFD-EE6D89344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28411-50FE-C5D2-F494-8705DF806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E3371-5F4B-A447-90E7-60F5DD3EF16F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BA68B-3049-77FF-4CA9-25047A00E2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F0DF7-6A8F-62CC-B76F-9E9C73AFD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8DFD7-9CDC-0245-86C2-0E4F300686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1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customXml" Target="../ink/ink2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customXml" Target="../ink/ink1.xml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6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5" Type="http://schemas.openxmlformats.org/officeDocument/2006/relationships/image" Target="../media/image17.png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customXml" Target="../ink/ink9.xm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customXml" Target="../ink/ink8.xml"/><Relationship Id="rId5" Type="http://schemas.openxmlformats.org/officeDocument/2006/relationships/image" Target="../media/image4.jpeg"/><Relationship Id="rId15" Type="http://schemas.openxmlformats.org/officeDocument/2006/relationships/hyperlink" Target="mailto:hs747@cam.ac.uk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97FD6A81-FDFC-B8CF-CCB1-5444C9CF9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7C9781-81EA-942E-1FB6-668723924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27" y="1360356"/>
            <a:ext cx="10264346" cy="3705913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DK" b="1" dirty="0">
                <a:latin typeface="+mj-lt"/>
              </a:rPr>
              <a:t>Uncertainty in Diagnosis: Asserting Classification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6EA5E-2F26-3D09-AB4A-623C46154044}"/>
              </a:ext>
            </a:extLst>
          </p:cNvPr>
          <p:cNvSpPr txBox="1"/>
          <p:nvPr/>
        </p:nvSpPr>
        <p:spPr>
          <a:xfrm>
            <a:off x="1447800" y="5580248"/>
            <a:ext cx="929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Arial" panose="020B0604020202020204" pitchFamily="34" charset="0"/>
              </a:rPr>
              <a:t>Helene Scott-Fordsmand</a:t>
            </a:r>
          </a:p>
          <a:p>
            <a:pPr algn="ctr"/>
            <a:r>
              <a:rPr lang="en-GB" sz="1200" dirty="0">
                <a:cs typeface="Arial" panose="020B0604020202020204" pitchFamily="34" charset="0"/>
              </a:rPr>
              <a:t>Carlsberg Postdoctoral Fellow, History and Philosophy of Science, University of Cambridge / </a:t>
            </a:r>
            <a:br>
              <a:rPr lang="en-GB" sz="1200" dirty="0">
                <a:cs typeface="Arial" panose="020B0604020202020204" pitchFamily="34" charset="0"/>
              </a:rPr>
            </a:br>
            <a:r>
              <a:rPr lang="en-GB" sz="1200" dirty="0">
                <a:cs typeface="Arial" panose="020B0604020202020204" pitchFamily="34" charset="0"/>
              </a:rPr>
              <a:t>Research Fellow, Clare Hall / Director of studies, Gonville &amp; Caius</a:t>
            </a:r>
          </a:p>
        </p:txBody>
      </p:sp>
    </p:spTree>
    <p:extLst>
      <p:ext uri="{BB962C8B-B14F-4D97-AF65-F5344CB8AC3E}">
        <p14:creationId xmlns:p14="http://schemas.microsoft.com/office/powerpoint/2010/main" val="412165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9193-7062-29BF-348D-35D745EB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176" y="5009911"/>
            <a:ext cx="7133754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(Re)presenting broken shoulders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8B78A-6AF7-04DF-94C2-E85C326CAC44}"/>
              </a:ext>
            </a:extLst>
          </p:cNvPr>
          <p:cNvSpPr/>
          <p:nvPr/>
        </p:nvSpPr>
        <p:spPr>
          <a:xfrm>
            <a:off x="7398371" y="932480"/>
            <a:ext cx="1537120" cy="2170572"/>
          </a:xfrm>
          <a:prstGeom prst="rect">
            <a:avLst/>
          </a:prstGeom>
          <a:solidFill>
            <a:schemeClr val="accent6">
              <a:lumMod val="60000"/>
              <a:lumOff val="4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9955DC00-DECC-B3E3-F91C-C00A82A35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41276" y="507536"/>
            <a:ext cx="3101960" cy="2690055"/>
          </a:xfrm>
          <a:prstGeom prst="rect">
            <a:avLst/>
          </a:prstGeom>
        </p:spPr>
      </p:pic>
      <p:pic>
        <p:nvPicPr>
          <p:cNvPr id="8" name="Picture 7" descr="A picture containing person, shoulder, back, flesh&#10;&#10;Description automatically generated">
            <a:extLst>
              <a:ext uri="{FF2B5EF4-FFF2-40B4-BE49-F238E27FC236}">
                <a16:creationId xmlns:a16="http://schemas.microsoft.com/office/drawing/2014/main" id="{FCE9C419-5D1C-D88F-B422-4D5C5D59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76" y="3378122"/>
            <a:ext cx="3101960" cy="310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F64D02-C083-A73A-D770-94E2F397A80F}"/>
              </a:ext>
            </a:extLst>
          </p:cNvPr>
          <p:cNvSpPr/>
          <p:nvPr/>
        </p:nvSpPr>
        <p:spPr>
          <a:xfrm>
            <a:off x="7037554" y="775542"/>
            <a:ext cx="1537120" cy="2170572"/>
          </a:xfrm>
          <a:prstGeom prst="rect">
            <a:avLst/>
          </a:prstGeom>
          <a:solidFill>
            <a:srgbClr val="4E75A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A12F-8934-0D67-B54F-5191BBE08BA2}"/>
              </a:ext>
            </a:extLst>
          </p:cNvPr>
          <p:cNvSpPr/>
          <p:nvPr/>
        </p:nvSpPr>
        <p:spPr>
          <a:xfrm rot="5400000">
            <a:off x="7232391" y="895929"/>
            <a:ext cx="1537120" cy="2170572"/>
          </a:xfrm>
          <a:prstGeom prst="rect">
            <a:avLst/>
          </a:prstGeom>
          <a:solidFill>
            <a:schemeClr val="accent6">
              <a:lumMod val="40000"/>
              <a:lumOff val="60000"/>
              <a:alpha val="5254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-up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31D26073-D55B-A7BF-3040-9ED5B0102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505" y="522526"/>
            <a:ext cx="2946932" cy="1980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AAFE43-2F86-C2FE-B8D6-A6D35DD762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018" y="626023"/>
            <a:ext cx="1891163" cy="258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C7B2D-32CA-62CB-0B92-F33A627063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572" y="522526"/>
            <a:ext cx="2081080" cy="2690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62C70-0C28-3E50-67A8-E34D021EC3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220" y="2999495"/>
            <a:ext cx="1745426" cy="1325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5B9D69-0279-E21F-3721-945E495F0E17}"/>
              </a:ext>
            </a:extLst>
          </p:cNvPr>
          <p:cNvGrpSpPr/>
          <p:nvPr/>
        </p:nvGrpSpPr>
        <p:grpSpPr>
          <a:xfrm>
            <a:off x="9316007" y="522526"/>
            <a:ext cx="2434869" cy="2690055"/>
            <a:chOff x="9316007" y="522526"/>
            <a:chExt cx="2434869" cy="2690055"/>
          </a:xfrm>
        </p:grpSpPr>
        <p:pic>
          <p:nvPicPr>
            <p:cNvPr id="4" name="Picture 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561C3799-2B71-B741-5DCF-0EEF14C3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6007" y="522526"/>
              <a:ext cx="2434869" cy="26900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6A75A7-E69E-4C96-EFD6-154C13924720}"/>
                </a:ext>
              </a:extLst>
            </p:cNvPr>
            <p:cNvSpPr txBox="1"/>
            <p:nvPr/>
          </p:nvSpPr>
          <p:spPr>
            <a:xfrm>
              <a:off x="10512317" y="828554"/>
              <a:ext cx="695613" cy="192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&gt;10mm or 45</a:t>
              </a:r>
              <a:r>
                <a:rPr lang="en-DK" sz="600" dirty="0">
                  <a:latin typeface="Arial" panose="020B0604020202020204" pitchFamily="34" charset="0"/>
                  <a:cs typeface="Arial" panose="020B0604020202020204" pitchFamily="34" charset="0"/>
                </a:rPr>
                <a:t>°</a:t>
              </a:r>
              <a:endParaRPr lang="en-GB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157D2F-966F-11C5-CF12-2D8202B370A0}"/>
              </a:ext>
            </a:extLst>
          </p:cNvPr>
          <p:cNvGrpSpPr/>
          <p:nvPr/>
        </p:nvGrpSpPr>
        <p:grpSpPr>
          <a:xfrm>
            <a:off x="3757288" y="3427208"/>
            <a:ext cx="5591377" cy="1622405"/>
            <a:chOff x="4193677" y="3414040"/>
            <a:chExt cx="4830243" cy="16224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1EAFB3-B30D-D32B-C2FA-DA9CD846FC4D}"/>
                    </a:ext>
                  </a:extLst>
                </p14:cNvPr>
                <p14:cNvContentPartPr/>
                <p14:nvPr/>
              </p14:nvContentPartPr>
              <p14:xfrm>
                <a:off x="4208200" y="3414040"/>
                <a:ext cx="4815720" cy="158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1EAFB3-B30D-D32B-C2FA-DA9CD846FC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96071" y="3399640"/>
                  <a:ext cx="4840290" cy="16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1048CC-EABB-CF0A-FFEE-4113EB7F77D8}"/>
                    </a:ext>
                  </a:extLst>
                </p14:cNvPr>
                <p14:cNvContentPartPr/>
                <p14:nvPr/>
              </p14:nvContentPartPr>
              <p14:xfrm>
                <a:off x="4193677" y="4861278"/>
                <a:ext cx="180033" cy="17516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1048CC-EABB-CF0A-FFEE-4113EB7F77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1529" y="4847221"/>
                  <a:ext cx="204640" cy="20364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577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xplosion 1 17">
            <a:extLst>
              <a:ext uri="{FF2B5EF4-FFF2-40B4-BE49-F238E27FC236}">
                <a16:creationId xmlns:a16="http://schemas.microsoft.com/office/drawing/2014/main" id="{F4C5F536-8752-BDA1-2171-603659A66BFD}"/>
              </a:ext>
            </a:extLst>
          </p:cNvPr>
          <p:cNvSpPr/>
          <p:nvPr/>
        </p:nvSpPr>
        <p:spPr>
          <a:xfrm>
            <a:off x="4592293" y="2316392"/>
            <a:ext cx="308919" cy="364019"/>
          </a:xfrm>
          <a:prstGeom prst="irregularSeal1">
            <a:avLst/>
          </a:prstGeom>
          <a:solidFill>
            <a:srgbClr val="95C8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57A09-E076-36AF-E911-158EB6BD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Naming Disorders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D5CE49-07C3-97FA-32AD-BEEDC376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267" y="4691630"/>
            <a:ext cx="4769727" cy="1492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n-lt"/>
              </a:rPr>
              <a:t>Diagnostic categories are names for disorders.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They refer to (descriptions of) states of affairs in the world.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35AD830-9E78-205A-21C2-B0854683F5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159" y="923772"/>
            <a:ext cx="2030951" cy="3049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61125C-E6CA-0A19-BB91-E7598D9BC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5800" l="10000" r="90000">
                        <a14:foregroundMark x1="46100" y1="17000" x2="46500" y2="13400"/>
                        <a14:foregroundMark x1="52150" y1="16600" x2="52250" y2="12700"/>
                        <a14:foregroundMark x1="45000" y1="20650" x2="53250" y2="20950"/>
                        <a14:foregroundMark x1="39650" y1="10000" x2="46800" y2="4250"/>
                        <a14:foregroundMark x1="26350" y1="94650" x2="36250" y2="94150"/>
                        <a14:foregroundMark x1="36250" y1="94150" x2="37400" y2="94950"/>
                        <a14:foregroundMark x1="57150" y1="95100" x2="65600" y2="95800"/>
                        <a14:backgroundMark x1="25650" y1="95100" x2="25650" y2="95100"/>
                        <a14:backgroundMark x1="25650" y1="94550" x2="26350" y2="94650"/>
                        <a14:backgroundMark x1="25900" y1="95650" x2="26500" y2="94550"/>
                        <a14:backgroundMark x1="25650" y1="95650" x2="26500" y2="94550"/>
                        <a14:backgroundMark x1="26600" y1="94800" x2="26600" y2="94800"/>
                        <a14:backgroundMark x1="26050" y1="94950" x2="26200" y2="95350"/>
                        <a14:backgroundMark x1="26200" y1="94950" x2="26500" y2="95100"/>
                        <a14:backgroundMark x1="81850" y1="27800" x2="80300" y2="28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567" y="2230087"/>
            <a:ext cx="3338726" cy="3338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F5E1BE-BF11-F886-7501-623F0D1850C6}"/>
              </a:ext>
            </a:extLst>
          </p:cNvPr>
          <p:cNvSpPr txBox="1"/>
          <p:nvPr/>
        </p:nvSpPr>
        <p:spPr>
          <a:xfrm>
            <a:off x="838200" y="1955301"/>
            <a:ext cx="231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Andersen has ADHD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82356F-1BC7-8779-0B99-A567BEFA7F20}"/>
              </a:ext>
            </a:extLst>
          </p:cNvPr>
          <p:cNvSpPr txBox="1"/>
          <p:nvPr/>
        </p:nvSpPr>
        <p:spPr>
          <a:xfrm>
            <a:off x="2991479" y="5601595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Andersen</a:t>
            </a: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714E5E73-2746-30F0-E8A5-C4BBE79E92AE}"/>
              </a:ext>
            </a:extLst>
          </p:cNvPr>
          <p:cNvSpPr/>
          <p:nvPr/>
        </p:nvSpPr>
        <p:spPr>
          <a:xfrm>
            <a:off x="4600534" y="2324633"/>
            <a:ext cx="308919" cy="364019"/>
          </a:xfrm>
          <a:prstGeom prst="irregularSeal1">
            <a:avLst/>
          </a:prstGeom>
          <a:solidFill>
            <a:srgbClr val="95C8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87DF24-2F94-FA4C-3A1F-EBD1BDE9BC83}"/>
                  </a:ext>
                </a:extLst>
              </p14:cNvPr>
              <p14:cNvContentPartPr/>
              <p14:nvPr/>
            </p14:nvContentPartPr>
            <p14:xfrm rot="20744419">
              <a:off x="4860887" y="2045696"/>
              <a:ext cx="299160" cy="245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87DF24-2F94-FA4C-3A1F-EBD1BDE9BC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20744419">
                <a:off x="4854767" y="2039576"/>
                <a:ext cx="311400" cy="2581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7C926C3-F8BC-1411-C226-2C5BC3FF5846}"/>
              </a:ext>
            </a:extLst>
          </p:cNvPr>
          <p:cNvSpPr txBox="1"/>
          <p:nvPr/>
        </p:nvSpPr>
        <p:spPr>
          <a:xfrm>
            <a:off x="4919017" y="1728063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ADHD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EEE66B-CDD2-D690-F78F-E474B2DE171C}"/>
              </a:ext>
            </a:extLst>
          </p:cNvPr>
          <p:cNvGrpSpPr/>
          <p:nvPr/>
        </p:nvGrpSpPr>
        <p:grpSpPr>
          <a:xfrm>
            <a:off x="2408458" y="1999494"/>
            <a:ext cx="681840" cy="267120"/>
            <a:chOff x="2408458" y="2020758"/>
            <a:chExt cx="68184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C476C7-01FF-A1F8-6379-94B77CBC1402}"/>
                    </a:ext>
                  </a:extLst>
                </p14:cNvPr>
                <p14:cNvContentPartPr/>
                <p14:nvPr/>
              </p14:nvContentPartPr>
              <p14:xfrm>
                <a:off x="2408458" y="2021838"/>
                <a:ext cx="681840" cy="262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C476C7-01FF-A1F8-6379-94B77CBC14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9098" y="2012478"/>
                  <a:ext cx="700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4D137B-24B1-5BB2-72DB-83C106B89513}"/>
                    </a:ext>
                  </a:extLst>
                </p14:cNvPr>
                <p14:cNvContentPartPr/>
                <p14:nvPr/>
              </p14:nvContentPartPr>
              <p14:xfrm>
                <a:off x="2474338" y="2020758"/>
                <a:ext cx="560520" cy="267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4D137B-24B1-5BB2-72DB-83C106B895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4978" y="2011398"/>
                  <a:ext cx="5792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aphic 34" descr="CheckList outline">
            <a:extLst>
              <a:ext uri="{FF2B5EF4-FFF2-40B4-BE49-F238E27FC236}">
                <a16:creationId xmlns:a16="http://schemas.microsoft.com/office/drawing/2014/main" id="{0A217475-A665-2B1D-8B73-D0C327791A4E}"/>
              </a:ext>
            </a:extLst>
          </p:cNvPr>
          <p:cNvGrpSpPr/>
          <p:nvPr/>
        </p:nvGrpSpPr>
        <p:grpSpPr>
          <a:xfrm rot="355934">
            <a:off x="5952324" y="1579476"/>
            <a:ext cx="828476" cy="1104635"/>
            <a:chOff x="4994267" y="3539463"/>
            <a:chExt cx="828476" cy="1104635"/>
          </a:xfrm>
          <a:solidFill>
            <a:srgbClr val="000000"/>
          </a:solidFill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840AD2-E492-F96D-C74B-94248B9BC14A}"/>
                </a:ext>
              </a:extLst>
            </p:cNvPr>
            <p:cNvSpPr/>
            <p:nvPr/>
          </p:nvSpPr>
          <p:spPr>
            <a:xfrm>
              <a:off x="5136392" y="3695396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0E5CEC3-FF7D-E944-B780-28133023ADA5}"/>
                </a:ext>
              </a:extLst>
            </p:cNvPr>
            <p:cNvSpPr/>
            <p:nvPr/>
          </p:nvSpPr>
          <p:spPr>
            <a:xfrm>
              <a:off x="5422313" y="3774198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rgbClr val="95C8C7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308C94F-D802-F01D-B4FA-961034237E56}"/>
                </a:ext>
              </a:extLst>
            </p:cNvPr>
            <p:cNvSpPr/>
            <p:nvPr/>
          </p:nvSpPr>
          <p:spPr>
            <a:xfrm>
              <a:off x="5136392" y="3902515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BD5EB7C-AB49-2E3B-B587-3AB1A42A626E}"/>
                </a:ext>
              </a:extLst>
            </p:cNvPr>
            <p:cNvSpPr/>
            <p:nvPr/>
          </p:nvSpPr>
          <p:spPr>
            <a:xfrm>
              <a:off x="5422313" y="3981317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rgbClr val="95C8C7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5935E24-9C06-ECC2-0441-AFC88E58DB44}"/>
                </a:ext>
              </a:extLst>
            </p:cNvPr>
            <p:cNvSpPr/>
            <p:nvPr/>
          </p:nvSpPr>
          <p:spPr>
            <a:xfrm>
              <a:off x="5136392" y="4109634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BDB7BDE-9805-DAFF-4408-0155FE11B846}"/>
                </a:ext>
              </a:extLst>
            </p:cNvPr>
            <p:cNvSpPr/>
            <p:nvPr/>
          </p:nvSpPr>
          <p:spPr>
            <a:xfrm>
              <a:off x="5422313" y="4188436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rgbClr val="95C8C7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A6F82846-C882-8CE9-4DA8-EF4F1BF8332A}"/>
                </a:ext>
              </a:extLst>
            </p:cNvPr>
            <p:cNvSpPr/>
            <p:nvPr/>
          </p:nvSpPr>
          <p:spPr>
            <a:xfrm>
              <a:off x="5136392" y="4316753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26D57411-D37A-011B-9C5C-64DF5B7606AA}"/>
                </a:ext>
              </a:extLst>
            </p:cNvPr>
            <p:cNvSpPr/>
            <p:nvPr/>
          </p:nvSpPr>
          <p:spPr>
            <a:xfrm>
              <a:off x="5422313" y="4395555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rgbClr val="95C8C7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6DEC419-64F0-704A-02DC-CB16A0EC7250}"/>
                </a:ext>
              </a:extLst>
            </p:cNvPr>
            <p:cNvSpPr/>
            <p:nvPr/>
          </p:nvSpPr>
          <p:spPr>
            <a:xfrm>
              <a:off x="4994267" y="3539463"/>
              <a:ext cx="828476" cy="1104635"/>
            </a:xfrm>
            <a:custGeom>
              <a:avLst/>
              <a:gdLst>
                <a:gd name="connsiteX0" fmla="*/ 0 w 828476"/>
                <a:gd name="connsiteY0" fmla="*/ 1104635 h 1104635"/>
                <a:gd name="connsiteX1" fmla="*/ 828476 w 828476"/>
                <a:gd name="connsiteY1" fmla="*/ 1104635 h 1104635"/>
                <a:gd name="connsiteX2" fmla="*/ 828476 w 828476"/>
                <a:gd name="connsiteY2" fmla="*/ 0 h 1104635"/>
                <a:gd name="connsiteX3" fmla="*/ 0 w 828476"/>
                <a:gd name="connsiteY3" fmla="*/ 0 h 1104635"/>
                <a:gd name="connsiteX4" fmla="*/ 27616 w 828476"/>
                <a:gd name="connsiteY4" fmla="*/ 27616 h 1104635"/>
                <a:gd name="connsiteX5" fmla="*/ 800860 w 828476"/>
                <a:gd name="connsiteY5" fmla="*/ 27616 h 1104635"/>
                <a:gd name="connsiteX6" fmla="*/ 800860 w 828476"/>
                <a:gd name="connsiteY6" fmla="*/ 1077019 h 1104635"/>
                <a:gd name="connsiteX7" fmla="*/ 27616 w 828476"/>
                <a:gd name="connsiteY7" fmla="*/ 1077019 h 110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476" h="1104635">
                  <a:moveTo>
                    <a:pt x="0" y="1104635"/>
                  </a:moveTo>
                  <a:lnTo>
                    <a:pt x="828476" y="1104635"/>
                  </a:lnTo>
                  <a:lnTo>
                    <a:pt x="828476" y="0"/>
                  </a:lnTo>
                  <a:lnTo>
                    <a:pt x="0" y="0"/>
                  </a:lnTo>
                  <a:close/>
                  <a:moveTo>
                    <a:pt x="27616" y="27616"/>
                  </a:moveTo>
                  <a:lnTo>
                    <a:pt x="800860" y="27616"/>
                  </a:lnTo>
                  <a:lnTo>
                    <a:pt x="800860" y="1077019"/>
                  </a:lnTo>
                  <a:lnTo>
                    <a:pt x="27616" y="107701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6" name="Graphic 34" descr="CheckList outline">
            <a:extLst>
              <a:ext uri="{FF2B5EF4-FFF2-40B4-BE49-F238E27FC236}">
                <a16:creationId xmlns:a16="http://schemas.microsoft.com/office/drawing/2014/main" id="{9B4B8ABE-CF80-61C7-9006-A6545809100C}"/>
              </a:ext>
            </a:extLst>
          </p:cNvPr>
          <p:cNvGrpSpPr/>
          <p:nvPr/>
        </p:nvGrpSpPr>
        <p:grpSpPr>
          <a:xfrm rot="355934">
            <a:off x="5083772" y="2915132"/>
            <a:ext cx="828476" cy="1104635"/>
            <a:chOff x="4994267" y="3539463"/>
            <a:chExt cx="828476" cy="1104635"/>
          </a:xfrm>
          <a:solidFill>
            <a:srgbClr val="000000"/>
          </a:solidFill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A5F4F5F-7F26-17D9-157B-FCF94A5CB3A3}"/>
                </a:ext>
              </a:extLst>
            </p:cNvPr>
            <p:cNvSpPr/>
            <p:nvPr/>
          </p:nvSpPr>
          <p:spPr>
            <a:xfrm>
              <a:off x="5136392" y="3695396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29AFC53-DF0B-E7B9-E4DA-02B4D2BDFDCE}"/>
                </a:ext>
              </a:extLst>
            </p:cNvPr>
            <p:cNvSpPr/>
            <p:nvPr/>
          </p:nvSpPr>
          <p:spPr>
            <a:xfrm>
              <a:off x="5422313" y="3774198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chemeClr val="accent5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2102FFF5-61E3-A3CB-24E3-14ACA7475F0B}"/>
                </a:ext>
              </a:extLst>
            </p:cNvPr>
            <p:cNvSpPr/>
            <p:nvPr/>
          </p:nvSpPr>
          <p:spPr>
            <a:xfrm>
              <a:off x="5136392" y="3902515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988220-1012-1860-214F-F6EC1288599E}"/>
                </a:ext>
              </a:extLst>
            </p:cNvPr>
            <p:cNvSpPr/>
            <p:nvPr/>
          </p:nvSpPr>
          <p:spPr>
            <a:xfrm>
              <a:off x="5422313" y="3981317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rgbClr val="95C8C7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5D42571-31E2-A689-730C-6ECFB4CE7581}"/>
                </a:ext>
              </a:extLst>
            </p:cNvPr>
            <p:cNvSpPr/>
            <p:nvPr/>
          </p:nvSpPr>
          <p:spPr>
            <a:xfrm>
              <a:off x="5136392" y="4109634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84CCE88-07C7-321F-10DE-7D10D37999EF}"/>
                </a:ext>
              </a:extLst>
            </p:cNvPr>
            <p:cNvSpPr/>
            <p:nvPr/>
          </p:nvSpPr>
          <p:spPr>
            <a:xfrm>
              <a:off x="5422313" y="4188436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chemeClr val="accent2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FF6A696-7C3A-D438-FF21-6CE877558C11}"/>
                </a:ext>
              </a:extLst>
            </p:cNvPr>
            <p:cNvSpPr/>
            <p:nvPr/>
          </p:nvSpPr>
          <p:spPr>
            <a:xfrm>
              <a:off x="5136392" y="4316753"/>
              <a:ext cx="199027" cy="153558"/>
            </a:xfrm>
            <a:custGeom>
              <a:avLst/>
              <a:gdLst>
                <a:gd name="connsiteX0" fmla="*/ 64994 w 199027"/>
                <a:gd name="connsiteY0" fmla="*/ 114509 h 153558"/>
                <a:gd name="connsiteX1" fmla="*/ 19524 w 199027"/>
                <a:gd name="connsiteY1" fmla="*/ 69040 h 153558"/>
                <a:gd name="connsiteX2" fmla="*/ 0 w 199027"/>
                <a:gd name="connsiteY2" fmla="*/ 88564 h 153558"/>
                <a:gd name="connsiteX3" fmla="*/ 64994 w 199027"/>
                <a:gd name="connsiteY3" fmla="*/ 153558 h 153558"/>
                <a:gd name="connsiteX4" fmla="*/ 199028 w 199027"/>
                <a:gd name="connsiteY4" fmla="*/ 19524 h 153558"/>
                <a:gd name="connsiteX5" fmla="*/ 179503 w 199027"/>
                <a:gd name="connsiteY5" fmla="*/ 0 h 153558"/>
                <a:gd name="connsiteX6" fmla="*/ 64994 w 199027"/>
                <a:gd name="connsiteY6" fmla="*/ 114509 h 15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27" h="153558">
                  <a:moveTo>
                    <a:pt x="64994" y="114509"/>
                  </a:moveTo>
                  <a:lnTo>
                    <a:pt x="19524" y="69040"/>
                  </a:lnTo>
                  <a:lnTo>
                    <a:pt x="0" y="88564"/>
                  </a:lnTo>
                  <a:lnTo>
                    <a:pt x="64994" y="153558"/>
                  </a:lnTo>
                  <a:lnTo>
                    <a:pt x="199028" y="19524"/>
                  </a:lnTo>
                  <a:lnTo>
                    <a:pt x="179503" y="0"/>
                  </a:lnTo>
                  <a:lnTo>
                    <a:pt x="64994" y="11450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F164F19-FACC-565E-D586-3CAFBE71EDBF}"/>
                </a:ext>
              </a:extLst>
            </p:cNvPr>
            <p:cNvSpPr/>
            <p:nvPr/>
          </p:nvSpPr>
          <p:spPr>
            <a:xfrm>
              <a:off x="5422313" y="4395555"/>
              <a:ext cx="262350" cy="27615"/>
            </a:xfrm>
            <a:custGeom>
              <a:avLst/>
              <a:gdLst>
                <a:gd name="connsiteX0" fmla="*/ 0 w 262350"/>
                <a:gd name="connsiteY0" fmla="*/ 0 h 27615"/>
                <a:gd name="connsiteX1" fmla="*/ 262351 w 262350"/>
                <a:gd name="connsiteY1" fmla="*/ 0 h 27615"/>
                <a:gd name="connsiteX2" fmla="*/ 262351 w 262350"/>
                <a:gd name="connsiteY2" fmla="*/ 27616 h 27615"/>
                <a:gd name="connsiteX3" fmla="*/ 0 w 262350"/>
                <a:gd name="connsiteY3" fmla="*/ 27616 h 2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350" h="27615">
                  <a:moveTo>
                    <a:pt x="0" y="0"/>
                  </a:moveTo>
                  <a:lnTo>
                    <a:pt x="262351" y="0"/>
                  </a:lnTo>
                  <a:lnTo>
                    <a:pt x="262351" y="27616"/>
                  </a:lnTo>
                  <a:lnTo>
                    <a:pt x="0" y="27616"/>
                  </a:lnTo>
                  <a:close/>
                </a:path>
              </a:pathLst>
            </a:custGeom>
            <a:solidFill>
              <a:srgbClr val="95C8C7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62D5DB7-9D1E-5D4F-8B84-279C00AFDB2B}"/>
                </a:ext>
              </a:extLst>
            </p:cNvPr>
            <p:cNvSpPr/>
            <p:nvPr/>
          </p:nvSpPr>
          <p:spPr>
            <a:xfrm>
              <a:off x="4994267" y="3539463"/>
              <a:ext cx="828476" cy="1104635"/>
            </a:xfrm>
            <a:custGeom>
              <a:avLst/>
              <a:gdLst>
                <a:gd name="connsiteX0" fmla="*/ 0 w 828476"/>
                <a:gd name="connsiteY0" fmla="*/ 1104635 h 1104635"/>
                <a:gd name="connsiteX1" fmla="*/ 828476 w 828476"/>
                <a:gd name="connsiteY1" fmla="*/ 1104635 h 1104635"/>
                <a:gd name="connsiteX2" fmla="*/ 828476 w 828476"/>
                <a:gd name="connsiteY2" fmla="*/ 0 h 1104635"/>
                <a:gd name="connsiteX3" fmla="*/ 0 w 828476"/>
                <a:gd name="connsiteY3" fmla="*/ 0 h 1104635"/>
                <a:gd name="connsiteX4" fmla="*/ 27616 w 828476"/>
                <a:gd name="connsiteY4" fmla="*/ 27616 h 1104635"/>
                <a:gd name="connsiteX5" fmla="*/ 800860 w 828476"/>
                <a:gd name="connsiteY5" fmla="*/ 27616 h 1104635"/>
                <a:gd name="connsiteX6" fmla="*/ 800860 w 828476"/>
                <a:gd name="connsiteY6" fmla="*/ 1077019 h 1104635"/>
                <a:gd name="connsiteX7" fmla="*/ 27616 w 828476"/>
                <a:gd name="connsiteY7" fmla="*/ 1077019 h 110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476" h="1104635">
                  <a:moveTo>
                    <a:pt x="0" y="1104635"/>
                  </a:moveTo>
                  <a:lnTo>
                    <a:pt x="828476" y="1104635"/>
                  </a:lnTo>
                  <a:lnTo>
                    <a:pt x="828476" y="0"/>
                  </a:lnTo>
                  <a:lnTo>
                    <a:pt x="0" y="0"/>
                  </a:lnTo>
                  <a:close/>
                  <a:moveTo>
                    <a:pt x="27616" y="27616"/>
                  </a:moveTo>
                  <a:lnTo>
                    <a:pt x="800860" y="27616"/>
                  </a:lnTo>
                  <a:lnTo>
                    <a:pt x="800860" y="1077019"/>
                  </a:lnTo>
                  <a:lnTo>
                    <a:pt x="27616" y="1077019"/>
                  </a:lnTo>
                  <a:close/>
                </a:path>
              </a:pathLst>
            </a:custGeom>
            <a:solidFill>
              <a:srgbClr val="000000"/>
            </a:solidFill>
            <a:ln w="137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14EC913-E92C-4D5C-2FD9-B31060C8E9AE}"/>
              </a:ext>
            </a:extLst>
          </p:cNvPr>
          <p:cNvGrpSpPr/>
          <p:nvPr/>
        </p:nvGrpSpPr>
        <p:grpSpPr>
          <a:xfrm rot="21307893">
            <a:off x="5055520" y="2865780"/>
            <a:ext cx="890425" cy="1232694"/>
            <a:chOff x="6250214" y="2165315"/>
            <a:chExt cx="977760" cy="13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4ECD454-5195-D42B-D5F1-82A0FC0CCB4A}"/>
                    </a:ext>
                  </a:extLst>
                </p14:cNvPr>
                <p14:cNvContentPartPr/>
                <p14:nvPr/>
              </p14:nvContentPartPr>
              <p14:xfrm>
                <a:off x="6250214" y="2165315"/>
                <a:ext cx="977760" cy="1353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4ECD454-5195-D42B-D5F1-82A0FC0CCB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34794" y="2149897"/>
                  <a:ext cx="1008995" cy="1384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3175EE-2F51-82ED-6926-74EF65421724}"/>
                    </a:ext>
                  </a:extLst>
                </p14:cNvPr>
                <p14:cNvContentPartPr/>
                <p14:nvPr/>
              </p14:nvContentPartPr>
              <p14:xfrm>
                <a:off x="6333374" y="2175395"/>
                <a:ext cx="885240" cy="123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3175EE-2F51-82ED-6926-74EF654217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17954" y="2159980"/>
                  <a:ext cx="916079" cy="12616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C19BBC-4626-E8EF-7593-0246B73101F0}"/>
              </a:ext>
            </a:extLst>
          </p:cNvPr>
          <p:cNvGrpSpPr/>
          <p:nvPr/>
        </p:nvGrpSpPr>
        <p:grpSpPr>
          <a:xfrm>
            <a:off x="6421427" y="3385087"/>
            <a:ext cx="828476" cy="1104635"/>
            <a:chOff x="6202240" y="3333542"/>
            <a:chExt cx="828476" cy="1104635"/>
          </a:xfrm>
        </p:grpSpPr>
        <p:grpSp>
          <p:nvGrpSpPr>
            <p:cNvPr id="3" name="Graphic 34" descr="CheckList outline">
              <a:extLst>
                <a:ext uri="{FF2B5EF4-FFF2-40B4-BE49-F238E27FC236}">
                  <a16:creationId xmlns:a16="http://schemas.microsoft.com/office/drawing/2014/main" id="{603D096F-0940-7C1D-01C1-A21EFD519E78}"/>
                </a:ext>
              </a:extLst>
            </p:cNvPr>
            <p:cNvGrpSpPr/>
            <p:nvPr/>
          </p:nvGrpSpPr>
          <p:grpSpPr>
            <a:xfrm rot="355934">
              <a:off x="6202240" y="3333542"/>
              <a:ext cx="828476" cy="1104635"/>
              <a:chOff x="4994267" y="3539463"/>
              <a:chExt cx="828476" cy="1104635"/>
            </a:xfrm>
            <a:solidFill>
              <a:srgbClr val="000000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2197015B-84A4-67FC-3857-1FE24B20E088}"/>
                  </a:ext>
                </a:extLst>
              </p:cNvPr>
              <p:cNvSpPr/>
              <p:nvPr/>
            </p:nvSpPr>
            <p:spPr>
              <a:xfrm>
                <a:off x="5422313" y="3774198"/>
                <a:ext cx="262350" cy="27615"/>
              </a:xfrm>
              <a:custGeom>
                <a:avLst/>
                <a:gdLst>
                  <a:gd name="connsiteX0" fmla="*/ 0 w 262350"/>
                  <a:gd name="connsiteY0" fmla="*/ 0 h 27615"/>
                  <a:gd name="connsiteX1" fmla="*/ 262351 w 262350"/>
                  <a:gd name="connsiteY1" fmla="*/ 0 h 27615"/>
                  <a:gd name="connsiteX2" fmla="*/ 262351 w 262350"/>
                  <a:gd name="connsiteY2" fmla="*/ 27616 h 27615"/>
                  <a:gd name="connsiteX3" fmla="*/ 0 w 262350"/>
                  <a:gd name="connsiteY3" fmla="*/ 27616 h 2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350" h="27615">
                    <a:moveTo>
                      <a:pt x="0" y="0"/>
                    </a:moveTo>
                    <a:lnTo>
                      <a:pt x="262351" y="0"/>
                    </a:lnTo>
                    <a:lnTo>
                      <a:pt x="262351" y="27616"/>
                    </a:lnTo>
                    <a:lnTo>
                      <a:pt x="0" y="27616"/>
                    </a:lnTo>
                    <a:close/>
                  </a:path>
                </a:pathLst>
              </a:custGeom>
              <a:solidFill>
                <a:srgbClr val="95C8C7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D5F84D6F-F1BF-76C5-D036-CBBA7053E603}"/>
                  </a:ext>
                </a:extLst>
              </p:cNvPr>
              <p:cNvSpPr/>
              <p:nvPr/>
            </p:nvSpPr>
            <p:spPr>
              <a:xfrm>
                <a:off x="5136392" y="3902515"/>
                <a:ext cx="199027" cy="153558"/>
              </a:xfrm>
              <a:custGeom>
                <a:avLst/>
                <a:gdLst>
                  <a:gd name="connsiteX0" fmla="*/ 64994 w 199027"/>
                  <a:gd name="connsiteY0" fmla="*/ 114509 h 153558"/>
                  <a:gd name="connsiteX1" fmla="*/ 19524 w 199027"/>
                  <a:gd name="connsiteY1" fmla="*/ 69040 h 153558"/>
                  <a:gd name="connsiteX2" fmla="*/ 0 w 199027"/>
                  <a:gd name="connsiteY2" fmla="*/ 88564 h 153558"/>
                  <a:gd name="connsiteX3" fmla="*/ 64994 w 199027"/>
                  <a:gd name="connsiteY3" fmla="*/ 153558 h 153558"/>
                  <a:gd name="connsiteX4" fmla="*/ 199028 w 199027"/>
                  <a:gd name="connsiteY4" fmla="*/ 19524 h 153558"/>
                  <a:gd name="connsiteX5" fmla="*/ 179503 w 199027"/>
                  <a:gd name="connsiteY5" fmla="*/ 0 h 153558"/>
                  <a:gd name="connsiteX6" fmla="*/ 64994 w 199027"/>
                  <a:gd name="connsiteY6" fmla="*/ 114509 h 1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27" h="153558">
                    <a:moveTo>
                      <a:pt x="64994" y="114509"/>
                    </a:moveTo>
                    <a:lnTo>
                      <a:pt x="19524" y="69040"/>
                    </a:lnTo>
                    <a:lnTo>
                      <a:pt x="0" y="88564"/>
                    </a:lnTo>
                    <a:lnTo>
                      <a:pt x="64994" y="153558"/>
                    </a:lnTo>
                    <a:lnTo>
                      <a:pt x="199028" y="19524"/>
                    </a:lnTo>
                    <a:lnTo>
                      <a:pt x="179503" y="0"/>
                    </a:lnTo>
                    <a:lnTo>
                      <a:pt x="64994" y="114509"/>
                    </a:lnTo>
                    <a:close/>
                  </a:path>
                </a:pathLst>
              </a:custGeom>
              <a:solidFill>
                <a:srgbClr val="000000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B925D2B5-86B6-4811-5349-CA2C41730989}"/>
                  </a:ext>
                </a:extLst>
              </p:cNvPr>
              <p:cNvSpPr/>
              <p:nvPr/>
            </p:nvSpPr>
            <p:spPr>
              <a:xfrm>
                <a:off x="5422313" y="3981317"/>
                <a:ext cx="262350" cy="27615"/>
              </a:xfrm>
              <a:custGeom>
                <a:avLst/>
                <a:gdLst>
                  <a:gd name="connsiteX0" fmla="*/ 0 w 262350"/>
                  <a:gd name="connsiteY0" fmla="*/ 0 h 27615"/>
                  <a:gd name="connsiteX1" fmla="*/ 262351 w 262350"/>
                  <a:gd name="connsiteY1" fmla="*/ 0 h 27615"/>
                  <a:gd name="connsiteX2" fmla="*/ 262351 w 262350"/>
                  <a:gd name="connsiteY2" fmla="*/ 27616 h 27615"/>
                  <a:gd name="connsiteX3" fmla="*/ 0 w 262350"/>
                  <a:gd name="connsiteY3" fmla="*/ 27616 h 2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350" h="27615">
                    <a:moveTo>
                      <a:pt x="0" y="0"/>
                    </a:moveTo>
                    <a:lnTo>
                      <a:pt x="262351" y="0"/>
                    </a:lnTo>
                    <a:lnTo>
                      <a:pt x="262351" y="27616"/>
                    </a:lnTo>
                    <a:lnTo>
                      <a:pt x="0" y="27616"/>
                    </a:lnTo>
                    <a:close/>
                  </a:path>
                </a:pathLst>
              </a:custGeom>
              <a:solidFill>
                <a:srgbClr val="95C8C7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0E83BC98-9D4C-B628-474E-9D1417253B7C}"/>
                  </a:ext>
                </a:extLst>
              </p:cNvPr>
              <p:cNvSpPr/>
              <p:nvPr/>
            </p:nvSpPr>
            <p:spPr>
              <a:xfrm>
                <a:off x="5422313" y="4188436"/>
                <a:ext cx="262350" cy="27615"/>
              </a:xfrm>
              <a:custGeom>
                <a:avLst/>
                <a:gdLst>
                  <a:gd name="connsiteX0" fmla="*/ 0 w 262350"/>
                  <a:gd name="connsiteY0" fmla="*/ 0 h 27615"/>
                  <a:gd name="connsiteX1" fmla="*/ 262351 w 262350"/>
                  <a:gd name="connsiteY1" fmla="*/ 0 h 27615"/>
                  <a:gd name="connsiteX2" fmla="*/ 262351 w 262350"/>
                  <a:gd name="connsiteY2" fmla="*/ 27616 h 27615"/>
                  <a:gd name="connsiteX3" fmla="*/ 0 w 262350"/>
                  <a:gd name="connsiteY3" fmla="*/ 27616 h 2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350" h="27615">
                    <a:moveTo>
                      <a:pt x="0" y="0"/>
                    </a:moveTo>
                    <a:lnTo>
                      <a:pt x="262351" y="0"/>
                    </a:lnTo>
                    <a:lnTo>
                      <a:pt x="262351" y="27616"/>
                    </a:lnTo>
                    <a:lnTo>
                      <a:pt x="0" y="27616"/>
                    </a:lnTo>
                    <a:close/>
                  </a:path>
                </a:pathLst>
              </a:custGeom>
              <a:solidFill>
                <a:srgbClr val="95C8C7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4334552-963F-B848-6737-D125210588C9}"/>
                  </a:ext>
                </a:extLst>
              </p:cNvPr>
              <p:cNvSpPr/>
              <p:nvPr/>
            </p:nvSpPr>
            <p:spPr>
              <a:xfrm>
                <a:off x="5136392" y="4316753"/>
                <a:ext cx="199027" cy="153558"/>
              </a:xfrm>
              <a:custGeom>
                <a:avLst/>
                <a:gdLst>
                  <a:gd name="connsiteX0" fmla="*/ 64994 w 199027"/>
                  <a:gd name="connsiteY0" fmla="*/ 114509 h 153558"/>
                  <a:gd name="connsiteX1" fmla="*/ 19524 w 199027"/>
                  <a:gd name="connsiteY1" fmla="*/ 69040 h 153558"/>
                  <a:gd name="connsiteX2" fmla="*/ 0 w 199027"/>
                  <a:gd name="connsiteY2" fmla="*/ 88564 h 153558"/>
                  <a:gd name="connsiteX3" fmla="*/ 64994 w 199027"/>
                  <a:gd name="connsiteY3" fmla="*/ 153558 h 153558"/>
                  <a:gd name="connsiteX4" fmla="*/ 199028 w 199027"/>
                  <a:gd name="connsiteY4" fmla="*/ 19524 h 153558"/>
                  <a:gd name="connsiteX5" fmla="*/ 179503 w 199027"/>
                  <a:gd name="connsiteY5" fmla="*/ 0 h 153558"/>
                  <a:gd name="connsiteX6" fmla="*/ 64994 w 199027"/>
                  <a:gd name="connsiteY6" fmla="*/ 114509 h 1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27" h="153558">
                    <a:moveTo>
                      <a:pt x="64994" y="114509"/>
                    </a:moveTo>
                    <a:lnTo>
                      <a:pt x="19524" y="69040"/>
                    </a:lnTo>
                    <a:lnTo>
                      <a:pt x="0" y="88564"/>
                    </a:lnTo>
                    <a:lnTo>
                      <a:pt x="64994" y="153558"/>
                    </a:lnTo>
                    <a:lnTo>
                      <a:pt x="199028" y="19524"/>
                    </a:lnTo>
                    <a:lnTo>
                      <a:pt x="179503" y="0"/>
                    </a:lnTo>
                    <a:lnTo>
                      <a:pt x="64994" y="114509"/>
                    </a:lnTo>
                    <a:close/>
                  </a:path>
                </a:pathLst>
              </a:custGeom>
              <a:solidFill>
                <a:srgbClr val="000000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1CF105D-9D25-4125-B37B-8C5034B450FB}"/>
                  </a:ext>
                </a:extLst>
              </p:cNvPr>
              <p:cNvSpPr/>
              <p:nvPr/>
            </p:nvSpPr>
            <p:spPr>
              <a:xfrm>
                <a:off x="5422313" y="4395555"/>
                <a:ext cx="262350" cy="27615"/>
              </a:xfrm>
              <a:custGeom>
                <a:avLst/>
                <a:gdLst>
                  <a:gd name="connsiteX0" fmla="*/ 0 w 262350"/>
                  <a:gd name="connsiteY0" fmla="*/ 0 h 27615"/>
                  <a:gd name="connsiteX1" fmla="*/ 262351 w 262350"/>
                  <a:gd name="connsiteY1" fmla="*/ 0 h 27615"/>
                  <a:gd name="connsiteX2" fmla="*/ 262351 w 262350"/>
                  <a:gd name="connsiteY2" fmla="*/ 27616 h 27615"/>
                  <a:gd name="connsiteX3" fmla="*/ 0 w 262350"/>
                  <a:gd name="connsiteY3" fmla="*/ 27616 h 27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350" h="27615">
                    <a:moveTo>
                      <a:pt x="0" y="0"/>
                    </a:moveTo>
                    <a:lnTo>
                      <a:pt x="262351" y="0"/>
                    </a:lnTo>
                    <a:lnTo>
                      <a:pt x="262351" y="27616"/>
                    </a:lnTo>
                    <a:lnTo>
                      <a:pt x="0" y="27616"/>
                    </a:lnTo>
                    <a:close/>
                  </a:path>
                </a:pathLst>
              </a:custGeom>
              <a:solidFill>
                <a:srgbClr val="95C8C7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9D16313-EE45-DBAA-E5E5-C25A060B33A7}"/>
                  </a:ext>
                </a:extLst>
              </p:cNvPr>
              <p:cNvSpPr/>
              <p:nvPr/>
            </p:nvSpPr>
            <p:spPr>
              <a:xfrm>
                <a:off x="4994267" y="3539463"/>
                <a:ext cx="828476" cy="1104635"/>
              </a:xfrm>
              <a:custGeom>
                <a:avLst/>
                <a:gdLst>
                  <a:gd name="connsiteX0" fmla="*/ 0 w 828476"/>
                  <a:gd name="connsiteY0" fmla="*/ 1104635 h 1104635"/>
                  <a:gd name="connsiteX1" fmla="*/ 828476 w 828476"/>
                  <a:gd name="connsiteY1" fmla="*/ 1104635 h 1104635"/>
                  <a:gd name="connsiteX2" fmla="*/ 828476 w 828476"/>
                  <a:gd name="connsiteY2" fmla="*/ 0 h 1104635"/>
                  <a:gd name="connsiteX3" fmla="*/ 0 w 828476"/>
                  <a:gd name="connsiteY3" fmla="*/ 0 h 1104635"/>
                  <a:gd name="connsiteX4" fmla="*/ 27616 w 828476"/>
                  <a:gd name="connsiteY4" fmla="*/ 27616 h 1104635"/>
                  <a:gd name="connsiteX5" fmla="*/ 800860 w 828476"/>
                  <a:gd name="connsiteY5" fmla="*/ 27616 h 1104635"/>
                  <a:gd name="connsiteX6" fmla="*/ 800860 w 828476"/>
                  <a:gd name="connsiteY6" fmla="*/ 1077019 h 1104635"/>
                  <a:gd name="connsiteX7" fmla="*/ 27616 w 828476"/>
                  <a:gd name="connsiteY7" fmla="*/ 1077019 h 110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8476" h="1104635">
                    <a:moveTo>
                      <a:pt x="0" y="1104635"/>
                    </a:moveTo>
                    <a:lnTo>
                      <a:pt x="828476" y="1104635"/>
                    </a:lnTo>
                    <a:lnTo>
                      <a:pt x="828476" y="0"/>
                    </a:lnTo>
                    <a:lnTo>
                      <a:pt x="0" y="0"/>
                    </a:lnTo>
                    <a:close/>
                    <a:moveTo>
                      <a:pt x="27616" y="27616"/>
                    </a:moveTo>
                    <a:lnTo>
                      <a:pt x="800860" y="27616"/>
                    </a:lnTo>
                    <a:lnTo>
                      <a:pt x="800860" y="1077019"/>
                    </a:lnTo>
                    <a:lnTo>
                      <a:pt x="27616" y="1077019"/>
                    </a:lnTo>
                    <a:close/>
                  </a:path>
                </a:pathLst>
              </a:custGeom>
              <a:solidFill>
                <a:srgbClr val="000000"/>
              </a:solidFill>
              <a:ln w="1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6971E9-449C-0B00-4BFB-D31162E683A0}"/>
                </a:ext>
              </a:extLst>
            </p:cNvPr>
            <p:cNvSpPr txBox="1"/>
            <p:nvPr/>
          </p:nvSpPr>
          <p:spPr>
            <a:xfrm rot="313786">
              <a:off x="6314722" y="33750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42B7C8-828A-8DCC-F743-24665C2B28FA}"/>
                </a:ext>
              </a:extLst>
            </p:cNvPr>
            <p:cNvSpPr txBox="1"/>
            <p:nvPr/>
          </p:nvSpPr>
          <p:spPr>
            <a:xfrm rot="430134">
              <a:off x="6267606" y="378858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4B84567-E6F9-E87D-8B54-32E1014F718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146" y="4543349"/>
            <a:ext cx="7366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32 0.00208 -0.02864 0.0044 -0.04362 0.01968 C -0.05872 0.03495 -0.07916 0.06597 -0.09036 0.09167 C -0.10143 0.11759 -0.10599 0.14607 -0.11054 0.17477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build="p"/>
      <p:bldP spid="11" grpId="0"/>
      <p:bldP spid="13" grpId="0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7" grpId="0"/>
      <p:bldP spid="17" grpId="1"/>
      <p:bldP spid="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20AA7-EEB0-8C51-B488-DF895C6C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+mj-lt"/>
              </a:rPr>
              <a:t>Patient bodies are hard to know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0836-8EAC-A24B-F75E-69509336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540"/>
            <a:ext cx="10515600" cy="414342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Symptoms and sign express themselves differently in different bodies, lives, and cultures.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There are temporal and ethical limits to what tests we can do to them.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latin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+mn-lt"/>
              </a:rPr>
              <a:t>Issues of </a:t>
            </a:r>
            <a:r>
              <a:rPr lang="en-GB" sz="2400" b="1" dirty="0">
                <a:latin typeface="+mn-lt"/>
              </a:rPr>
              <a:t>continuity</a:t>
            </a:r>
            <a:r>
              <a:rPr lang="en-GB" sz="2400" dirty="0">
                <a:latin typeface="+mn-lt"/>
              </a:rPr>
              <a:t> (ontic)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+mn-lt"/>
              </a:rPr>
              <a:t>Random 10mm.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Unclear bounds between anatomical parts/anatomical variation.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latin typeface="+mn-lt"/>
              </a:rPr>
              <a:t>Issues of </a:t>
            </a:r>
            <a:r>
              <a:rPr lang="en-GB" sz="2400" b="1" dirty="0">
                <a:latin typeface="+mn-lt"/>
              </a:rPr>
              <a:t>uncertainty</a:t>
            </a:r>
            <a:r>
              <a:rPr lang="en-GB" sz="2400" dirty="0">
                <a:latin typeface="+mn-lt"/>
              </a:rPr>
              <a:t> (epistemic)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>
                <a:latin typeface="+mn-lt"/>
              </a:rPr>
              <a:t>Angling of the shoulder. Movement of the tissue. Unclear tissue.</a:t>
            </a:r>
          </a:p>
        </p:txBody>
      </p:sp>
    </p:spTree>
    <p:extLst>
      <p:ext uri="{BB962C8B-B14F-4D97-AF65-F5344CB8AC3E}">
        <p14:creationId xmlns:p14="http://schemas.microsoft.com/office/powerpoint/2010/main" val="35100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004495-B522-47AE-3227-61EC024EB79A}"/>
              </a:ext>
            </a:extLst>
          </p:cNvPr>
          <p:cNvSpPr txBox="1"/>
          <p:nvPr/>
        </p:nvSpPr>
        <p:spPr>
          <a:xfrm>
            <a:off x="3508340" y="2284427"/>
            <a:ext cx="2749190" cy="3019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dirty="0"/>
              <a:t>“</a:t>
            </a:r>
            <a:r>
              <a:rPr lang="en-GB" sz="1600" b="1" dirty="0"/>
              <a:t>not meant to be a numerical classification </a:t>
            </a:r>
            <a:r>
              <a:rPr lang="en-GB" sz="1600" dirty="0"/>
              <a:t>that is oversimplified or patterned for easy roentgen classification, </a:t>
            </a:r>
            <a:r>
              <a:rPr lang="en-GB" sz="1600" b="1" dirty="0"/>
              <a:t>but rather is a “concept” or mental picture </a:t>
            </a:r>
            <a:r>
              <a:rPr lang="en-GB" sz="1600" dirty="0"/>
              <a:t>of the actual </a:t>
            </a:r>
            <a:r>
              <a:rPr lang="en-GB" sz="1600" dirty="0" err="1"/>
              <a:t>pathomechanics</a:t>
            </a:r>
            <a:r>
              <a:rPr lang="en-GB" sz="1600" dirty="0"/>
              <a:t> and </a:t>
            </a:r>
            <a:r>
              <a:rPr lang="en-GB" sz="1600" dirty="0" err="1"/>
              <a:t>pathoanatomy</a:t>
            </a:r>
            <a:r>
              <a:rPr lang="en-GB" sz="1600" dirty="0"/>
              <a:t>.”</a:t>
            </a:r>
            <a:br>
              <a:rPr lang="en-GB" sz="1600" dirty="0"/>
            </a:br>
            <a:r>
              <a:rPr lang="en-GB" sz="1600" dirty="0"/>
              <a:t>(Neer 2002)</a:t>
            </a:r>
            <a:endParaRPr lang="en-DK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BF212-20C0-A098-A422-671B17E3A0F2}"/>
              </a:ext>
            </a:extLst>
          </p:cNvPr>
          <p:cNvSpPr txBox="1"/>
          <p:nvPr/>
        </p:nvSpPr>
        <p:spPr>
          <a:xfrm>
            <a:off x="6434667" y="3609823"/>
            <a:ext cx="5058538" cy="2627350"/>
          </a:xfrm>
          <a:prstGeom prst="rect">
            <a:avLst/>
          </a:prstGeom>
          <a:solidFill>
            <a:srgbClr val="95C8C7">
              <a:alpha val="50196"/>
            </a:srgbClr>
          </a:solidFill>
        </p:spPr>
        <p:txBody>
          <a:bodyPr wrap="square" lIns="180000" tIns="144000" rIns="180000" bIns="14400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/>
              <a:t>‘There are some [classifications] you use pretty often, and then there are some that you don’t use. </a:t>
            </a:r>
            <a:r>
              <a:rPr lang="en-GB" sz="1600" b="1" dirty="0"/>
              <a:t>Because you find out what is important and what is not important</a:t>
            </a:r>
            <a:r>
              <a:rPr lang="en-GB" sz="1600" dirty="0"/>
              <a:t>. That is probably why when I was younger, I always looked them [classifications] up for everything because back then you didn’t know what was important and what wasn’t’</a:t>
            </a:r>
          </a:p>
          <a:p>
            <a:pPr algn="r">
              <a:lnSpc>
                <a:spcPct val="120000"/>
              </a:lnSpc>
            </a:pPr>
            <a:r>
              <a:rPr lang="en-GB" sz="1600" dirty="0"/>
              <a:t>(surgeon in training)</a:t>
            </a:r>
            <a:endParaRPr lang="en-DK" sz="16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EA61935-99D5-539F-0C55-8868C7C4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+mj-lt"/>
              </a:rPr>
              <a:t>Classification as ‘mental pictures’</a:t>
            </a:r>
            <a:endParaRPr lang="en-GB" dirty="0">
              <a:latin typeface="+mj-lt"/>
            </a:endParaRPr>
          </a:p>
        </p:txBody>
      </p:sp>
      <p:pic>
        <p:nvPicPr>
          <p:cNvPr id="5" name="Picture 4" descr="A picture containing text, screenshot, black and white, font&#10;&#10;Description automatically generated">
            <a:extLst>
              <a:ext uri="{FF2B5EF4-FFF2-40B4-BE49-F238E27FC236}">
                <a16:creationId xmlns:a16="http://schemas.microsoft.com/office/drawing/2014/main" id="{0CD728D7-0AF8-CA15-E8ED-33FA61B68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5" y="2127454"/>
            <a:ext cx="2578778" cy="3333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3A2A8-A129-CFA6-62B2-E23C710A6EFD}"/>
              </a:ext>
            </a:extLst>
          </p:cNvPr>
          <p:cNvSpPr txBox="1"/>
          <p:nvPr/>
        </p:nvSpPr>
        <p:spPr>
          <a:xfrm>
            <a:off x="7232839" y="2080990"/>
            <a:ext cx="4260366" cy="1138531"/>
          </a:xfrm>
          <a:prstGeom prst="rect">
            <a:avLst/>
          </a:prstGeom>
          <a:solidFill>
            <a:srgbClr val="EBDBCE"/>
          </a:solidFill>
        </p:spPr>
        <p:txBody>
          <a:bodyPr wrap="square" lIns="180000" tIns="180000" rIns="180000" bIns="216000">
            <a:spAutoFit/>
          </a:bodyPr>
          <a:lstStyle/>
          <a:p>
            <a:pPr algn="just"/>
            <a:r>
              <a:rPr lang="en-GB" sz="1600" dirty="0"/>
              <a:t>“It’s just a box that we made up, and then a lot of things fit into it.”</a:t>
            </a:r>
          </a:p>
          <a:p>
            <a:pPr algn="just"/>
            <a:r>
              <a:rPr lang="en-GB" sz="1600" dirty="0"/>
              <a:t>(lead shoulder surgeon, on ‘impingement’)</a:t>
            </a:r>
          </a:p>
        </p:txBody>
      </p:sp>
    </p:spTree>
    <p:extLst>
      <p:ext uri="{BB962C8B-B14F-4D97-AF65-F5344CB8AC3E}">
        <p14:creationId xmlns:p14="http://schemas.microsoft.com/office/powerpoint/2010/main" val="19533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F41-E757-D99D-20C8-6801CDEA1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What can we do with analogue models?</a:t>
            </a:r>
          </a:p>
        </p:txBody>
      </p:sp>
      <p:pic>
        <p:nvPicPr>
          <p:cNvPr id="3" name="Content Placeholder 1" descr="page7image28981472">
            <a:extLst>
              <a:ext uri="{FF2B5EF4-FFF2-40B4-BE49-F238E27FC236}">
                <a16:creationId xmlns:a16="http://schemas.microsoft.com/office/drawing/2014/main" id="{72A1AFBA-2D9C-1DE3-5D6F-E317D89459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4" b="97638" l="5328" r="95902">
                        <a14:foregroundMark x1="10246" y1="41732" x2="6694" y2="42126"/>
                        <a14:foregroundMark x1="1776" y1="56299" x2="6011" y2="87795"/>
                        <a14:foregroundMark x1="6011" y1="87795" x2="5464" y2="93701"/>
                        <a14:foregroundMark x1="7650" y1="80315" x2="15164" y2="75591"/>
                        <a14:foregroundMark x1="7240" y1="77165" x2="8743" y2="47638"/>
                        <a14:foregroundMark x1="7650" y1="74803" x2="16803" y2="78346"/>
                        <a14:foregroundMark x1="67077" y1="32677" x2="69809" y2="32283"/>
                        <a14:foregroundMark x1="90164" y1="37008" x2="86885" y2="66142"/>
                        <a14:foregroundMark x1="84016" y1="94882" x2="83607" y2="76772"/>
                        <a14:foregroundMark x1="90710" y1="34646" x2="93579" y2="64961"/>
                        <a14:foregroundMark x1="93579" y1="64961" x2="91393" y2="74803"/>
                        <a14:foregroundMark x1="87295" y1="24803" x2="84699" y2="57874"/>
                        <a14:foregroundMark x1="84699" y1="57874" x2="91120" y2="78346"/>
                        <a14:foregroundMark x1="81557" y1="24803" x2="84290" y2="59843"/>
                        <a14:foregroundMark x1="84290" y1="59843" x2="86066" y2="64961"/>
                        <a14:foregroundMark x1="85246" y1="24016" x2="94945" y2="35039"/>
                        <a14:foregroundMark x1="86066" y1="23622" x2="95355" y2="38583"/>
                        <a14:foregroundMark x1="95355" y1="38583" x2="95355" y2="38583"/>
                        <a14:foregroundMark x1="66393" y1="5512" x2="88251" y2="6693"/>
                        <a14:foregroundMark x1="11339" y1="6693" x2="33333" y2="7087"/>
                        <a14:foregroundMark x1="12568" y1="5906" x2="36475" y2="7874"/>
                        <a14:foregroundMark x1="60929" y1="92520" x2="62568" y2="45669"/>
                        <a14:foregroundMark x1="60929" y1="94094" x2="69945" y2="72047"/>
                        <a14:foregroundMark x1="69945" y1="72047" x2="71721" y2="73622"/>
                        <a14:foregroundMark x1="60383" y1="93701" x2="58880" y2="62598"/>
                        <a14:foregroundMark x1="58880" y1="62598" x2="57104" y2="66929"/>
                        <a14:foregroundMark x1="65164" y1="63780" x2="65164" y2="74409"/>
                        <a14:foregroundMark x1="68033" y1="62598" x2="68033" y2="62598"/>
                        <a14:foregroundMark x1="63934" y1="98425" x2="63525" y2="88976"/>
                        <a14:foregroundMark x1="68033" y1="92913" x2="63525" y2="83071"/>
                        <a14:foregroundMark x1="71448" y1="79134" x2="72951" y2="75591"/>
                        <a14:foregroundMark x1="88934" y1="18898" x2="96038" y2="30709"/>
                        <a14:foregroundMark x1="89344" y1="21260" x2="93579" y2="32677"/>
                        <a14:foregroundMark x1="55738" y1="56299" x2="63115" y2="74409"/>
                        <a14:foregroundMark x1="33197" y1="93701" x2="33607" y2="71260"/>
                        <a14:foregroundMark x1="8060" y1="73622" x2="18443" y2="80709"/>
                        <a14:foregroundMark x1="15574" y1="75591" x2="15437" y2="63386"/>
                        <a14:foregroundMark x1="12705" y1="75591" x2="11066" y2="62205"/>
                        <a14:foregroundMark x1="8743" y1="95276" x2="8743" y2="84252"/>
                        <a14:foregroundMark x1="93989" y1="27165" x2="88251" y2="14567"/>
                        <a14:foregroundMark x1="88525" y1="20079" x2="94536" y2="26378"/>
                        <a14:foregroundMark x1="90984" y1="15354" x2="93989" y2="25197"/>
                        <a14:foregroundMark x1="88525" y1="7874" x2="88525" y2="4724"/>
                        <a14:foregroundMark x1="12842" y1="94488" x2="11475" y2="87402"/>
                        <a14:foregroundMark x1="14754" y1="91339" x2="14754" y2="86220"/>
                        <a14:foregroundMark x1="81011" y1="20866" x2="81694" y2="42126"/>
                        <a14:foregroundMark x1="85109" y1="21654" x2="87295" y2="16929"/>
                        <a14:foregroundMark x1="80191" y1="31102" x2="80328" y2="42913"/>
                        <a14:foregroundMark x1="79645" y1="58661" x2="80738" y2="49213"/>
                        <a14:backgroundMark x1="77732" y1="87008" x2="81011" y2="99606"/>
                        <a14:backgroundMark x1="75546" y1="19685" x2="76913" y2="28346"/>
                        <a14:backgroundMark x1="24590" y1="75984" x2="25410" y2="96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3458" y="2616747"/>
            <a:ext cx="4469256" cy="15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43EDA-292B-3967-22DD-6348813BB7A7}"/>
              </a:ext>
            </a:extLst>
          </p:cNvPr>
          <p:cNvSpPr txBox="1"/>
          <p:nvPr/>
        </p:nvSpPr>
        <p:spPr>
          <a:xfrm>
            <a:off x="8093471" y="4106092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 err="1"/>
              <a:t>Gentner</a:t>
            </a:r>
            <a:r>
              <a:rPr lang="en-GB" sz="800" dirty="0"/>
              <a:t> &amp; </a:t>
            </a:r>
            <a:r>
              <a:rPr lang="en-GB" sz="800" dirty="0" err="1"/>
              <a:t>Maravilla</a:t>
            </a:r>
            <a:r>
              <a:rPr lang="en-GB" sz="800" dirty="0"/>
              <a:t> (2017)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C2DC7-23DF-1689-56FD-936B7A353B3C}"/>
              </a:ext>
            </a:extLst>
          </p:cNvPr>
          <p:cNvSpPr txBox="1"/>
          <p:nvPr/>
        </p:nvSpPr>
        <p:spPr>
          <a:xfrm>
            <a:off x="7422759" y="3457900"/>
            <a:ext cx="177800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82EB7-5D7C-DFD4-E17B-9B978B7DF389}"/>
              </a:ext>
            </a:extLst>
          </p:cNvPr>
          <p:cNvSpPr txBox="1"/>
          <p:nvPr/>
        </p:nvSpPr>
        <p:spPr>
          <a:xfrm>
            <a:off x="8363096" y="3807611"/>
            <a:ext cx="15186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000" dirty="0"/>
              <a:t>2</a:t>
            </a:r>
          </a:p>
        </p:txBody>
      </p:sp>
      <p:pic>
        <p:nvPicPr>
          <p:cNvPr id="12" name="Graphic 11" descr="Clock outline">
            <a:extLst>
              <a:ext uri="{FF2B5EF4-FFF2-40B4-BE49-F238E27FC236}">
                <a16:creationId xmlns:a16="http://schemas.microsoft.com/office/drawing/2014/main" id="{0F3C21FC-347B-34EA-9E1A-1FAA1ABB7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0689" y="200159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972C97-03D7-5BA9-151D-E318516DF94E}"/>
              </a:ext>
            </a:extLst>
          </p:cNvPr>
          <p:cNvSpPr txBox="1"/>
          <p:nvPr/>
        </p:nvSpPr>
        <p:spPr>
          <a:xfrm>
            <a:off x="2150689" y="5247596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PREDICTING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D1689A-3D8D-2850-7153-874627CEEA3B}"/>
              </a:ext>
            </a:extLst>
          </p:cNvPr>
          <p:cNvSpPr txBox="1"/>
          <p:nvPr/>
        </p:nvSpPr>
        <p:spPr>
          <a:xfrm>
            <a:off x="6673458" y="5255304"/>
            <a:ext cx="446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SEEING SALIENT FEATURES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872CBC-3718-0A4C-A6AE-3691D3AFAAD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0" b="95800" l="10000" r="90000">
                        <a14:foregroundMark x1="46100" y1="17000" x2="46500" y2="13400"/>
                        <a14:foregroundMark x1="52150" y1="16600" x2="52250" y2="12700"/>
                        <a14:foregroundMark x1="45000" y1="20650" x2="53250" y2="20950"/>
                        <a14:foregroundMark x1="39650" y1="10000" x2="46800" y2="4250"/>
                        <a14:foregroundMark x1="26350" y1="94650" x2="36250" y2="94150"/>
                        <a14:foregroundMark x1="36250" y1="94150" x2="37400" y2="94950"/>
                        <a14:foregroundMark x1="57150" y1="95100" x2="65600" y2="95800"/>
                        <a14:backgroundMark x1="25650" y1="95100" x2="25650" y2="95100"/>
                        <a14:backgroundMark x1="25650" y1="94550" x2="26350" y2="94650"/>
                        <a14:backgroundMark x1="25900" y1="95650" x2="26500" y2="94550"/>
                        <a14:backgroundMark x1="25650" y1="95650" x2="26500" y2="94550"/>
                        <a14:backgroundMark x1="26600" y1="94800" x2="26600" y2="94800"/>
                        <a14:backgroundMark x1="26050" y1="94950" x2="26200" y2="95350"/>
                        <a14:backgroundMark x1="26200" y1="94950" x2="26500" y2="95100"/>
                        <a14:backgroundMark x1="81850" y1="27800" x2="80300" y2="28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64832"/>
            <a:ext cx="2020700" cy="2020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1792DC-DC4E-C62C-1D8F-9CC156A92B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0" b="95800" l="10000" r="90000">
                        <a14:foregroundMark x1="46100" y1="17000" x2="46500" y2="13400"/>
                        <a14:foregroundMark x1="52150" y1="16600" x2="52250" y2="12700"/>
                        <a14:foregroundMark x1="45000" y1="20650" x2="53250" y2="20950"/>
                        <a14:foregroundMark x1="39650" y1="10000" x2="46800" y2="4250"/>
                        <a14:foregroundMark x1="26350" y1="94650" x2="36250" y2="94150"/>
                        <a14:foregroundMark x1="36250" y1="94150" x2="37400" y2="94950"/>
                        <a14:foregroundMark x1="57150" y1="95100" x2="65600" y2="95800"/>
                        <a14:backgroundMark x1="25650" y1="95100" x2="25650" y2="95100"/>
                        <a14:backgroundMark x1="25650" y1="94550" x2="26350" y2="94650"/>
                        <a14:backgroundMark x1="25900" y1="95650" x2="26500" y2="94550"/>
                        <a14:backgroundMark x1="25650" y1="95650" x2="26500" y2="94550"/>
                        <a14:backgroundMark x1="26600" y1="94800" x2="26600" y2="94800"/>
                        <a14:backgroundMark x1="26050" y1="94950" x2="26200" y2="95350"/>
                        <a14:backgroundMark x1="26200" y1="94950" x2="26500" y2="95100"/>
                        <a14:backgroundMark x1="81850" y1="27800" x2="80300" y2="28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67992"/>
            <a:ext cx="2020700" cy="20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1389 C 0.02748 -0.05695 0.05847 -0.1 0.09089 -0.10047 C 0.12344 -0.10116 0.15742 -0.05926 0.19154 -0.01737 " pathEditMode="relative" ptsTypes="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3B05-1388-CAE1-50BD-446E9AD7A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Alternative: Modelling Disorders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53905E-F7E2-E040-1CB9-09FC7A9F0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467"/>
            <a:ext cx="10515600" cy="457940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200"/>
              </a:spcBef>
              <a:buNone/>
            </a:pPr>
            <a:r>
              <a:rPr lang="en-GB" b="1" dirty="0">
                <a:latin typeface="+mn-lt"/>
              </a:rPr>
              <a:t>NAMES</a:t>
            </a:r>
            <a:r>
              <a:rPr lang="en-GB" dirty="0">
                <a:latin typeface="+mn-lt"/>
              </a:rPr>
              <a:t> are </a:t>
            </a:r>
            <a:r>
              <a:rPr lang="en-GB" i="1" dirty="0">
                <a:latin typeface="+mn-lt"/>
              </a:rPr>
              <a:t>linguistic</a:t>
            </a:r>
            <a:r>
              <a:rPr lang="en-GB" dirty="0">
                <a:latin typeface="+mn-lt"/>
              </a:rPr>
              <a:t> tools that help us point towards something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latin typeface="+mn-lt"/>
              </a:rPr>
              <a:t>MODELS</a:t>
            </a:r>
            <a:r>
              <a:rPr lang="en-GB" dirty="0">
                <a:latin typeface="+mn-lt"/>
              </a:rPr>
              <a:t> are </a:t>
            </a:r>
            <a:r>
              <a:rPr lang="en-GB" i="1" dirty="0">
                <a:latin typeface="+mn-lt"/>
              </a:rPr>
              <a:t>epistemic</a:t>
            </a:r>
            <a:r>
              <a:rPr lang="en-GB" dirty="0">
                <a:latin typeface="+mn-lt"/>
              </a:rPr>
              <a:t> tools that help us reason about something. They are self-contained systems with some representational force for their target. They are interest-dependent/partial.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+mn-lt"/>
            </a:endParaRPr>
          </a:p>
          <a:p>
            <a:pPr marL="627063" lvl="0" indent="-614363">
              <a:lnSpc>
                <a:spcPct val="120000"/>
              </a:lnSpc>
              <a:buFont typeface="+mj-lt"/>
              <a:buAutoNum type="arabicParenBoth"/>
            </a:pPr>
            <a:r>
              <a:rPr lang="en-GB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 argue that being a name – or correctly naming – is not the primary clinical function of diagnostic categories.</a:t>
            </a:r>
            <a:endParaRPr lang="en-DK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7063" lvl="0" indent="-614363">
              <a:lnSpc>
                <a:spcPct val="120000"/>
              </a:lnSpc>
              <a:spcAft>
                <a:spcPts val="800"/>
              </a:spcAft>
              <a:buFont typeface="+mj-lt"/>
              <a:buAutoNum type="arabicParenBoth"/>
            </a:pPr>
            <a:r>
              <a:rPr lang="en-GB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to resist some of the intuitive implications of the naming conception.</a:t>
            </a:r>
          </a:p>
        </p:txBody>
      </p:sp>
    </p:spTree>
    <p:extLst>
      <p:ext uri="{BB962C8B-B14F-4D97-AF65-F5344CB8AC3E}">
        <p14:creationId xmlns:p14="http://schemas.microsoft.com/office/powerpoint/2010/main" val="22181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9193-7062-29BF-348D-35D745EB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176" y="5009911"/>
            <a:ext cx="7133754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(Re)presenting broken shoulders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8B78A-6AF7-04DF-94C2-E85C326CAC44}"/>
              </a:ext>
            </a:extLst>
          </p:cNvPr>
          <p:cNvSpPr/>
          <p:nvPr/>
        </p:nvSpPr>
        <p:spPr>
          <a:xfrm>
            <a:off x="7398371" y="932480"/>
            <a:ext cx="1537120" cy="2170572"/>
          </a:xfrm>
          <a:prstGeom prst="rect">
            <a:avLst/>
          </a:prstGeom>
          <a:solidFill>
            <a:schemeClr val="accent6">
              <a:lumMod val="60000"/>
              <a:lumOff val="40000"/>
              <a:alpha val="521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9955DC00-DECC-B3E3-F91C-C00A82A35B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41276" y="507536"/>
            <a:ext cx="3101960" cy="2690055"/>
          </a:xfrm>
          <a:prstGeom prst="rect">
            <a:avLst/>
          </a:prstGeom>
        </p:spPr>
      </p:pic>
      <p:pic>
        <p:nvPicPr>
          <p:cNvPr id="8" name="Picture 7" descr="A picture containing person, shoulder, back, flesh&#10;&#10;Description automatically generated">
            <a:extLst>
              <a:ext uri="{FF2B5EF4-FFF2-40B4-BE49-F238E27FC236}">
                <a16:creationId xmlns:a16="http://schemas.microsoft.com/office/drawing/2014/main" id="{FCE9C419-5D1C-D88F-B422-4D5C5D59A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76" y="3378122"/>
            <a:ext cx="3101960" cy="310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F64D02-C083-A73A-D770-94E2F397A80F}"/>
              </a:ext>
            </a:extLst>
          </p:cNvPr>
          <p:cNvSpPr/>
          <p:nvPr/>
        </p:nvSpPr>
        <p:spPr>
          <a:xfrm>
            <a:off x="7037554" y="775542"/>
            <a:ext cx="1537120" cy="2170572"/>
          </a:xfrm>
          <a:prstGeom prst="rect">
            <a:avLst/>
          </a:prstGeom>
          <a:solidFill>
            <a:srgbClr val="4E75A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F2A12F-8934-0D67-B54F-5191BBE08BA2}"/>
              </a:ext>
            </a:extLst>
          </p:cNvPr>
          <p:cNvSpPr/>
          <p:nvPr/>
        </p:nvSpPr>
        <p:spPr>
          <a:xfrm rot="5400000">
            <a:off x="7232391" y="895929"/>
            <a:ext cx="1537120" cy="2170572"/>
          </a:xfrm>
          <a:prstGeom prst="rect">
            <a:avLst/>
          </a:prstGeom>
          <a:solidFill>
            <a:schemeClr val="accent6">
              <a:lumMod val="40000"/>
              <a:lumOff val="60000"/>
              <a:alpha val="5254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close-up of a person's chest&#10;&#10;Description automatically generated with medium confidence">
            <a:extLst>
              <a:ext uri="{FF2B5EF4-FFF2-40B4-BE49-F238E27FC236}">
                <a16:creationId xmlns:a16="http://schemas.microsoft.com/office/drawing/2014/main" id="{31D26073-D55B-A7BF-3040-9ED5B01021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505" y="522526"/>
            <a:ext cx="2946932" cy="1980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AAFE43-2F86-C2FE-B8D6-A6D35DD762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018" y="626023"/>
            <a:ext cx="1891163" cy="2586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C7B2D-32CA-62CB-0B92-F33A627063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7572" y="522526"/>
            <a:ext cx="2081080" cy="2690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362C70-0C28-3E50-67A8-E34D021EC3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5220" y="2999495"/>
            <a:ext cx="1745426" cy="13255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A5B9D69-0279-E21F-3721-945E495F0E17}"/>
              </a:ext>
            </a:extLst>
          </p:cNvPr>
          <p:cNvGrpSpPr/>
          <p:nvPr/>
        </p:nvGrpSpPr>
        <p:grpSpPr>
          <a:xfrm>
            <a:off x="9316007" y="522526"/>
            <a:ext cx="2434869" cy="2690055"/>
            <a:chOff x="9316007" y="522526"/>
            <a:chExt cx="2434869" cy="2690055"/>
          </a:xfrm>
        </p:grpSpPr>
        <p:pic>
          <p:nvPicPr>
            <p:cNvPr id="4" name="Picture 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561C3799-2B71-B741-5DCF-0EEF14C35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6007" y="522526"/>
              <a:ext cx="2434869" cy="26900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6A75A7-E69E-4C96-EFD6-154C13924720}"/>
                </a:ext>
              </a:extLst>
            </p:cNvPr>
            <p:cNvSpPr txBox="1"/>
            <p:nvPr/>
          </p:nvSpPr>
          <p:spPr>
            <a:xfrm>
              <a:off x="10512317" y="828554"/>
              <a:ext cx="695613" cy="192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&gt;10mm or 45</a:t>
              </a:r>
              <a:r>
                <a:rPr lang="en-DK" sz="600" dirty="0">
                  <a:latin typeface="Arial" panose="020B0604020202020204" pitchFamily="34" charset="0"/>
                  <a:cs typeface="Arial" panose="020B0604020202020204" pitchFamily="34" charset="0"/>
                </a:rPr>
                <a:t>°</a:t>
              </a:r>
              <a:endParaRPr lang="en-GB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157D2F-966F-11C5-CF12-2D8202B370A0}"/>
              </a:ext>
            </a:extLst>
          </p:cNvPr>
          <p:cNvGrpSpPr/>
          <p:nvPr/>
        </p:nvGrpSpPr>
        <p:grpSpPr>
          <a:xfrm>
            <a:off x="3757288" y="3427208"/>
            <a:ext cx="5591377" cy="1622405"/>
            <a:chOff x="4193677" y="3414040"/>
            <a:chExt cx="4830243" cy="16224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51EAFB3-B30D-D32B-C2FA-DA9CD846FC4D}"/>
                    </a:ext>
                  </a:extLst>
                </p14:cNvPr>
                <p14:cNvContentPartPr/>
                <p14:nvPr/>
              </p14:nvContentPartPr>
              <p14:xfrm>
                <a:off x="4208200" y="3414040"/>
                <a:ext cx="4815720" cy="1586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51EAFB3-B30D-D32B-C2FA-DA9CD846FC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96071" y="3399640"/>
                  <a:ext cx="4840290" cy="16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1048CC-EABB-CF0A-FFEE-4113EB7F77D8}"/>
                    </a:ext>
                  </a:extLst>
                </p14:cNvPr>
                <p14:cNvContentPartPr/>
                <p14:nvPr/>
              </p14:nvContentPartPr>
              <p14:xfrm>
                <a:off x="4193677" y="4861278"/>
                <a:ext cx="180033" cy="17516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1048CC-EABB-CF0A-FFEE-4113EB7F77D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1529" y="4847221"/>
                  <a:ext cx="204640" cy="20364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4960B16-4E4D-7491-33B7-E9E362F8B882}"/>
              </a:ext>
            </a:extLst>
          </p:cNvPr>
          <p:cNvSpPr txBox="1">
            <a:spLocks/>
          </p:cNvSpPr>
          <p:nvPr/>
        </p:nvSpPr>
        <p:spPr>
          <a:xfrm>
            <a:off x="2439311" y="1808903"/>
            <a:ext cx="7199927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+mj-lt"/>
              </a:rPr>
              <a:t>Thank you for listening!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CD1496-F082-2789-AED5-5F3AE3A0E055}"/>
              </a:ext>
            </a:extLst>
          </p:cNvPr>
          <p:cNvSpPr txBox="1"/>
          <p:nvPr/>
        </p:nvSpPr>
        <p:spPr>
          <a:xfrm>
            <a:off x="2492274" y="2948177"/>
            <a:ext cx="682373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j-lt"/>
              </a:rPr>
              <a:t>For future thoughts: </a:t>
            </a:r>
            <a:r>
              <a:rPr lang="en-US" sz="1600" dirty="0">
                <a:latin typeface="+mj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hs747@cam.ac.uk</a:t>
            </a:r>
            <a:r>
              <a:rPr lang="en-US" sz="1600" dirty="0">
                <a:latin typeface="+mj-lt"/>
              </a:rPr>
              <a:t> or @</a:t>
            </a:r>
            <a:r>
              <a:rPr lang="en-US" sz="1600" dirty="0" err="1">
                <a:latin typeface="+mj-lt"/>
              </a:rPr>
              <a:t>HScottFordsmand</a:t>
            </a:r>
            <a:endParaRPr lang="en-US" sz="1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BADCE-7CCA-20D0-527F-870A07E2D90D}"/>
              </a:ext>
            </a:extLst>
          </p:cNvPr>
          <p:cNvSpPr txBox="1"/>
          <p:nvPr/>
        </p:nvSpPr>
        <p:spPr>
          <a:xfrm>
            <a:off x="2018589" y="3754079"/>
            <a:ext cx="2395800" cy="47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300" dirty="0">
                <a:latin typeface="+mj-lt"/>
              </a:rPr>
              <a:t>Questions?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E15CA7-A85A-8761-FB60-41584F60B364}"/>
              </a:ext>
            </a:extLst>
          </p:cNvPr>
          <p:cNvSpPr txBox="1"/>
          <p:nvPr/>
        </p:nvSpPr>
        <p:spPr>
          <a:xfrm>
            <a:off x="5305882" y="3770341"/>
            <a:ext cx="1980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+mj-lt"/>
              </a:rPr>
              <a:t>Comments?</a:t>
            </a:r>
            <a:endParaRPr lang="en-GB" sz="23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E6006-4E8A-ACAF-80D0-C6C977EAACC3}"/>
              </a:ext>
            </a:extLst>
          </p:cNvPr>
          <p:cNvSpPr txBox="1"/>
          <p:nvPr/>
        </p:nvSpPr>
        <p:spPr>
          <a:xfrm>
            <a:off x="8166931" y="3770562"/>
            <a:ext cx="19800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300" dirty="0">
                <a:latin typeface="+mj-lt"/>
              </a:rPr>
              <a:t>Statements?</a:t>
            </a:r>
            <a:endParaRPr lang="en-GB" sz="2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7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3" grpId="0" animBg="1"/>
      <p:bldP spid="14" grpId="0" animBg="1"/>
      <p:bldP spid="9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564A5-4130-8BB2-10F6-5AF7D625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925"/>
            <a:ext cx="10515600" cy="575779"/>
          </a:xfrm>
        </p:spPr>
        <p:txBody>
          <a:bodyPr>
            <a:normAutofit/>
          </a:bodyPr>
          <a:lstStyle/>
          <a:p>
            <a:r>
              <a:rPr lang="en-GB" sz="2000" b="1" dirty="0"/>
              <a:t>References and other relevant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6992-6396-6A31-5F04-697DB027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350" y="940904"/>
            <a:ext cx="10934700" cy="5236059"/>
          </a:xfrm>
        </p:spPr>
        <p:txBody>
          <a:bodyPr>
            <a:noAutofit/>
          </a:bodyPr>
          <a:lstStyle/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Bartha, Paul. 2022. ‘Analogy and Analogical Reasoning’. In The Stanford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Encyclopedia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of Philosophy, edited by Edward N.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Zalta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Summer 2022. Metaphysics Research Lab, Stanford University.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Brochhausen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Mathias. 2017. ‘Classificatory Challenges in Physical Disease’. In The Routledge Companion to Philosophy of Medicine, edited by Miriam Solomon, Jeremy R. Simon, and Harold Kincaid, 180–91. Routledge Philosophy Companions. New York: Routledge, Taylor &amp; Francis Group.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Brorson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Stig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. 2021. ‘Evidence-Based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Orthopedics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and the Myth of Restoring the Anatomy’. Acta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Orthopaedica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92 (5): 505–6.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Brorson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Stig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and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Asbjørn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Hróbjartsson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. 2008. ‘Training Improves Agreement among Doctors Using the Neer System for Proximal Humeral Fractures in a Systematic Review’. Journal of Clinical Epidemiology 61 (1): 7–16. 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Brorson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Stig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Bo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Sanderhoff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Olsen, Lars Henrik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Frich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Steen Lund Jensen, Anne Kathrine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Sørensen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Michael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Krogsgaard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and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Asbjørn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Hróbjartsson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. 2012. ‘Surgeons Agree More on Treatment Recommendations than on Classification of Proximal Humeral Fractures’. BMC Musculoskeletal Disorders 13 (1): 114.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Chang, Hasok. 2004. </a:t>
            </a:r>
            <a:r>
              <a:rPr lang="en-GB" sz="1100" i="1" dirty="0">
                <a:effectLst/>
                <a:latin typeface="+mn-lt"/>
                <a:cs typeface="Arial" panose="020B0604020202020204" pitchFamily="34" charset="0"/>
              </a:rPr>
              <a:t>Inventing Temperature</a:t>
            </a: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. Oxford University Press. https://</a:t>
            </a:r>
            <a:r>
              <a:rPr lang="en-GB" sz="1100" dirty="0" err="1">
                <a:effectLst/>
                <a:latin typeface="+mn-lt"/>
                <a:cs typeface="Arial" panose="020B0604020202020204" pitchFamily="34" charset="0"/>
              </a:rPr>
              <a:t>doi.org</a:t>
            </a: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/10.1093/0195171276.001.0001.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---- 2017. ‘Epistemic Iteration and Natural Kinds: Realism and Pluralism in Taxonomy’. In </a:t>
            </a:r>
            <a:r>
              <a:rPr lang="en-GB" sz="1100" i="1" dirty="0">
                <a:effectLst/>
                <a:latin typeface="+mn-lt"/>
                <a:cs typeface="Arial" panose="020B0604020202020204" pitchFamily="34" charset="0"/>
              </a:rPr>
              <a:t>Philosophical Issues in Psychiatry IV: Classification of Psychiatric Illness</a:t>
            </a: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, edited by Kenneth S. Kendler and Josef </a:t>
            </a:r>
            <a:r>
              <a:rPr lang="en-GB" sz="1100" dirty="0" err="1">
                <a:effectLst/>
                <a:latin typeface="+mn-lt"/>
                <a:cs typeface="Arial" panose="020B0604020202020204" pitchFamily="34" charset="0"/>
              </a:rPr>
              <a:t>Parnas</a:t>
            </a: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. Vol. 1. Oxford University Press.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Fernandez, Anthony Vincent. 2016. ‘Phenomenology, Typification, and Ideal Types in Psychiatric Diagnosis and Classification’. Knowing and Acting in Medicine, 39–58.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Gagliardi, Francesco. 2022. ‘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Nosological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Diagnosis, Theories of Categorization, and Argumentations by Analogy’. The Journal of Medicine and Philosophy: A Forum for Bioethics and Philosophy of Medicine 47 (2): 311–30. 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Gentner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Dedre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and Francisco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Maravilla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. 2017. ‘Analogical Reasoning’. In The Routledge International Handbook of Thinking and Reasoning, 186–203. Routledge.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</a:rPr>
              <a:t>Goodman, N. Languages of Art. Indianapolis: Hackett, 1976.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effectLst/>
                <a:latin typeface="+mn-lt"/>
              </a:rPr>
              <a:t>Jutel</a:t>
            </a:r>
            <a:r>
              <a:rPr lang="en-GB" sz="1100" dirty="0">
                <a:effectLst/>
                <a:latin typeface="+mn-lt"/>
              </a:rPr>
              <a:t>, A. 2015. ‘Editor’s Introduction: The Diagnosis Issue’. </a:t>
            </a:r>
            <a:r>
              <a:rPr lang="en-GB" sz="1100" i="1" dirty="0">
                <a:effectLst/>
                <a:latin typeface="+mn-lt"/>
              </a:rPr>
              <a:t>Perspectives in Biology and Medicine</a:t>
            </a:r>
            <a:r>
              <a:rPr lang="en-GB" sz="1100" dirty="0">
                <a:effectLst/>
                <a:latin typeface="+mn-lt"/>
              </a:rPr>
              <a:t>, </a:t>
            </a:r>
            <a:r>
              <a:rPr lang="en-GB" sz="1100" i="1" dirty="0">
                <a:effectLst/>
                <a:latin typeface="+mn-lt"/>
              </a:rPr>
              <a:t>58</a:t>
            </a:r>
            <a:r>
              <a:rPr lang="en-GB" sz="1100" dirty="0">
                <a:effectLst/>
                <a:latin typeface="+mn-lt"/>
              </a:rPr>
              <a:t>(1):1–8. https://</a:t>
            </a:r>
            <a:r>
              <a:rPr lang="en-GB" sz="1100" dirty="0" err="1">
                <a:effectLst/>
                <a:latin typeface="+mn-lt"/>
              </a:rPr>
              <a:t>doi.org</a:t>
            </a:r>
            <a:r>
              <a:rPr lang="en-GB" sz="1100" dirty="0">
                <a:effectLst/>
                <a:latin typeface="+mn-lt"/>
              </a:rPr>
              <a:t>/10.1353/pbm.2015.0012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</a:rPr>
              <a:t>Kendler, K. S., P. </a:t>
            </a:r>
            <a:r>
              <a:rPr lang="en-GB" sz="1100" dirty="0" err="1">
                <a:latin typeface="+mn-lt"/>
              </a:rPr>
              <a:t>Zachar</a:t>
            </a:r>
            <a:r>
              <a:rPr lang="en-GB" sz="1100" dirty="0">
                <a:latin typeface="+mn-lt"/>
              </a:rPr>
              <a:t>, and C. Craver. 2011. ‘What Kinds of Things Are Psychiatric Disorders?’ Psychological Medicine 41 (6): 1143–50.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Kutschenko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Lara K. 2011a. ‘In Quest of “Good” Medical Classification Systems’. Medicine Studies 3 (1): 53–70.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---- 2011b. ‘How to Make Sense of Broadly Applied Medical Classification Systems: Introducing Epistemic Hubs’. </a:t>
            </a:r>
            <a:r>
              <a:rPr lang="en-GB" sz="1100" i="1" dirty="0">
                <a:effectLst/>
                <a:latin typeface="+mn-lt"/>
                <a:cs typeface="Arial" panose="020B0604020202020204" pitchFamily="34" charset="0"/>
              </a:rPr>
              <a:t>History and Philosophy of the Life Sciences</a:t>
            </a:r>
            <a:r>
              <a:rPr lang="en-GB" sz="1100" dirty="0">
                <a:effectLst/>
                <a:latin typeface="+mn-lt"/>
                <a:cs typeface="Arial" panose="020B0604020202020204" pitchFamily="34" charset="0"/>
              </a:rPr>
              <a:t> 33 (4): 583–601.</a:t>
            </a:r>
            <a:endParaRPr lang="en-GB" sz="1100" dirty="0">
              <a:latin typeface="+mn-lt"/>
              <a:cs typeface="Arial" panose="020B0604020202020204" pitchFamily="34" charset="0"/>
            </a:endParaRP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Neer, Charles S. 2002. ‘Four-Segment Classification of Proximal Humeral Fractures: Purpose and Reliable Use’. Journal of Shoulder and Elbow Surgery 11 (4): 389–400.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Neer, Charles S. 2006. ‘THE CLASSIC: Displaced Proximal Humeral Fractures: Part I. Classification and Evaluation’. Clinical Orthopaedics &amp; Related Research 442 (January): 77–82.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Plutynski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A. 2018. Explaining Cancer: Finding Order in Disorder. Oxford University Press.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Sadegh-Zadeh, Kazem. 2015. Handbook of Analytic Philosophy of Medicine. 2nd ed. 2015. Philosophy and Medicine 119. Dordrecht: Springer Netherlands : Imprint: Springer.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Suárez, Mauricio. 2023. Inference and Representation: A Study in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Modeling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 Science. Chicago University Press.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latin typeface="+mn-lt"/>
                <a:cs typeface="Arial" panose="020B0604020202020204" pitchFamily="34" charset="0"/>
              </a:rPr>
              <a:t>Willis, B. H., H.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Beebee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and D. S.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Lasserson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. 2013. ‘Philosophy of Science and the Diagnostic Process’. Family Practice 30 (5): 501–5.</a:t>
            </a:r>
          </a:p>
          <a:p>
            <a:pPr indent="-217488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 err="1">
                <a:latin typeface="+mn-lt"/>
                <a:cs typeface="Arial" panose="020B0604020202020204" pitchFamily="34" charset="0"/>
              </a:rPr>
              <a:t>Zachar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Peter. 2008. ‘Real Kinds but No True Taxonomy’. In Explanation, Phenomenology, and Nosology, edited by Kenneth S. Kendler and Josef </a:t>
            </a:r>
            <a:r>
              <a:rPr lang="en-GB" sz="1100" dirty="0" err="1">
                <a:latin typeface="+mn-lt"/>
                <a:cs typeface="Arial" panose="020B0604020202020204" pitchFamily="34" charset="0"/>
              </a:rPr>
              <a:t>Parnas</a:t>
            </a:r>
            <a:r>
              <a:rPr lang="en-GB" sz="1100" dirty="0">
                <a:latin typeface="+mn-lt"/>
                <a:cs typeface="Arial" panose="020B0604020202020204" pitchFamily="34" charset="0"/>
              </a:rPr>
              <a:t>, 327–54. Philosophical Issues in Psychiatry. John Hopkins University Press.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25E25-0EE0-7486-28E8-92F61FE7412D}"/>
              </a:ext>
            </a:extLst>
          </p:cNvPr>
          <p:cNvSpPr/>
          <p:nvPr/>
        </p:nvSpPr>
        <p:spPr>
          <a:xfrm>
            <a:off x="488950" y="365125"/>
            <a:ext cx="11214100" cy="6127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7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15404</TotalTime>
  <Words>1167</Words>
  <Application>Microsoft Macintosh PowerPoint</Application>
  <PresentationFormat>Widescreen</PresentationFormat>
  <Paragraphs>73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Uncertainty in Diagnosis: Asserting Classification</vt:lpstr>
      <vt:lpstr>(Re)presenting broken shoulders</vt:lpstr>
      <vt:lpstr>Naming Disorders</vt:lpstr>
      <vt:lpstr>Patient bodies are hard to know</vt:lpstr>
      <vt:lpstr>Classification as ‘mental pictures’</vt:lpstr>
      <vt:lpstr>What can we do with analogue models?</vt:lpstr>
      <vt:lpstr>Alternative: Modelling Disorders</vt:lpstr>
      <vt:lpstr>(Re)presenting broken shoulders</vt:lpstr>
      <vt:lpstr>References and other relevant texts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we shouldn’t worry if medical classification systems don’t describe real kinds</dc:title>
  <dc:creator>Helene Scott-Fordsmand</dc:creator>
  <cp:lastModifiedBy>Helene Scott-Fordsmand</cp:lastModifiedBy>
  <cp:revision>97</cp:revision>
  <dcterms:created xsi:type="dcterms:W3CDTF">2024-02-15T11:24:13Z</dcterms:created>
  <dcterms:modified xsi:type="dcterms:W3CDTF">2024-06-03T20:00:28Z</dcterms:modified>
</cp:coreProperties>
</file>